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0" r:id="rId2"/>
    <p:sldId id="302" r:id="rId3"/>
    <p:sldId id="355" r:id="rId4"/>
    <p:sldId id="357" r:id="rId5"/>
    <p:sldId id="338" r:id="rId6"/>
    <p:sldId id="337" r:id="rId7"/>
    <p:sldId id="324" r:id="rId8"/>
    <p:sldId id="334" r:id="rId9"/>
    <p:sldId id="326" r:id="rId10"/>
    <p:sldId id="303" r:id="rId11"/>
    <p:sldId id="325" r:id="rId12"/>
    <p:sldId id="313" r:id="rId13"/>
    <p:sldId id="312" r:id="rId14"/>
    <p:sldId id="329" r:id="rId15"/>
    <p:sldId id="346" r:id="rId16"/>
    <p:sldId id="348" r:id="rId17"/>
    <p:sldId id="349" r:id="rId18"/>
    <p:sldId id="330" r:id="rId19"/>
    <p:sldId id="351" r:id="rId20"/>
    <p:sldId id="331" r:id="rId21"/>
    <p:sldId id="358" r:id="rId22"/>
    <p:sldId id="359" r:id="rId23"/>
    <p:sldId id="319" r:id="rId24"/>
    <p:sldId id="342" r:id="rId25"/>
    <p:sldId id="361" r:id="rId26"/>
    <p:sldId id="333" r:id="rId27"/>
    <p:sldId id="327" r:id="rId28"/>
    <p:sldId id="328" r:id="rId29"/>
    <p:sldId id="323" r:id="rId30"/>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61" autoAdjust="0"/>
    <p:restoredTop sz="94660"/>
  </p:normalViewPr>
  <p:slideViewPr>
    <p:cSldViewPr>
      <p:cViewPr>
        <p:scale>
          <a:sx n="100" d="100"/>
          <a:sy n="100" d="100"/>
        </p:scale>
        <p:origin x="-1944" y="-306"/>
      </p:cViewPr>
      <p:guideLst>
        <p:guide orient="horz" pos="2160"/>
        <p:guide pos="2880"/>
      </p:guideLst>
    </p:cSldViewPr>
  </p:slideViewPr>
  <p:notesTextViewPr>
    <p:cViewPr>
      <p:scale>
        <a:sx n="1" d="1"/>
        <a:sy n="1" d="1"/>
      </p:scale>
      <p:origin x="0" y="0"/>
    </p:cViewPr>
  </p:notesTextViewPr>
  <p:sorterViewPr>
    <p:cViewPr>
      <p:scale>
        <a:sx n="100" d="100"/>
        <a:sy n="100" d="100"/>
      </p:scale>
      <p:origin x="0" y="2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52B2899-4554-4466-9BF2-0CFDBAD371F4}" type="datetimeFigureOut">
              <a:rPr kumimoji="1" lang="ja-JP" altLang="en-US" smtClean="0"/>
              <a:t>2015/12/1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076CF462-2758-4AE7-BA99-43153A1AA82A}" type="slidenum">
              <a:rPr kumimoji="1" lang="ja-JP" altLang="en-US" smtClean="0"/>
              <a:t>‹#›</a:t>
            </a:fld>
            <a:endParaRPr kumimoji="1" lang="ja-JP" altLang="en-US"/>
          </a:p>
        </p:txBody>
      </p:sp>
    </p:spTree>
    <p:extLst>
      <p:ext uri="{BB962C8B-B14F-4D97-AF65-F5344CB8AC3E}">
        <p14:creationId xmlns:p14="http://schemas.microsoft.com/office/powerpoint/2010/main" val="31023303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A4A5D89-1E6E-40DD-9EA8-E4D0D5E3A971}" type="datetime1">
              <a:rPr kumimoji="1" lang="ja-JP" altLang="en-US" smtClean="0"/>
              <a:t>2015/12/1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1CD784-EC91-44D6-BD51-71785BF293D5}" type="slidenum">
              <a:rPr kumimoji="1" lang="ja-JP" altLang="en-US" smtClean="0"/>
              <a:t>‹#›</a:t>
            </a:fld>
            <a:endParaRPr kumimoji="1" lang="ja-JP" altLang="en-US"/>
          </a:p>
        </p:txBody>
      </p:sp>
    </p:spTree>
    <p:extLst>
      <p:ext uri="{BB962C8B-B14F-4D97-AF65-F5344CB8AC3E}">
        <p14:creationId xmlns:p14="http://schemas.microsoft.com/office/powerpoint/2010/main" val="2152983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392013F-FEC8-4848-8D17-5EECC5F79640}" type="datetime1">
              <a:rPr kumimoji="1" lang="ja-JP" altLang="en-US" smtClean="0"/>
              <a:t>2015/12/1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1CD784-EC91-44D6-BD51-71785BF293D5}" type="slidenum">
              <a:rPr kumimoji="1" lang="ja-JP" altLang="en-US" smtClean="0"/>
              <a:t>‹#›</a:t>
            </a:fld>
            <a:endParaRPr kumimoji="1" lang="ja-JP" altLang="en-US"/>
          </a:p>
        </p:txBody>
      </p:sp>
    </p:spTree>
    <p:extLst>
      <p:ext uri="{BB962C8B-B14F-4D97-AF65-F5344CB8AC3E}">
        <p14:creationId xmlns:p14="http://schemas.microsoft.com/office/powerpoint/2010/main" val="380773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29E26D3-8AD0-40FE-B1F4-8DB17538C80F}" type="datetime1">
              <a:rPr kumimoji="1" lang="ja-JP" altLang="en-US" smtClean="0"/>
              <a:t>2015/12/1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1CD784-EC91-44D6-BD51-71785BF293D5}" type="slidenum">
              <a:rPr kumimoji="1" lang="ja-JP" altLang="en-US" smtClean="0"/>
              <a:t>‹#›</a:t>
            </a:fld>
            <a:endParaRPr kumimoji="1" lang="ja-JP" altLang="en-US"/>
          </a:p>
        </p:txBody>
      </p:sp>
    </p:spTree>
    <p:extLst>
      <p:ext uri="{BB962C8B-B14F-4D97-AF65-F5344CB8AC3E}">
        <p14:creationId xmlns:p14="http://schemas.microsoft.com/office/powerpoint/2010/main" val="59360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1FDDAC-29BA-4D2C-BB85-5AC8BF4CA31C}" type="datetime1">
              <a:rPr kumimoji="1" lang="ja-JP" altLang="en-US" smtClean="0"/>
              <a:t>2015/12/1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1CD784-EC91-44D6-BD51-71785BF293D5}" type="slidenum">
              <a:rPr kumimoji="1" lang="ja-JP" altLang="en-US" smtClean="0"/>
              <a:t>‹#›</a:t>
            </a:fld>
            <a:endParaRPr kumimoji="1" lang="ja-JP" altLang="en-US"/>
          </a:p>
        </p:txBody>
      </p:sp>
    </p:spTree>
    <p:extLst>
      <p:ext uri="{BB962C8B-B14F-4D97-AF65-F5344CB8AC3E}">
        <p14:creationId xmlns:p14="http://schemas.microsoft.com/office/powerpoint/2010/main" val="34394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72B83D7-5FFD-47B7-AF7A-FB1FE4240197}" type="datetime1">
              <a:rPr kumimoji="1" lang="ja-JP" altLang="en-US" smtClean="0"/>
              <a:t>2015/12/1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1CD784-EC91-44D6-BD51-71785BF293D5}" type="slidenum">
              <a:rPr kumimoji="1" lang="ja-JP" altLang="en-US" smtClean="0"/>
              <a:t>‹#›</a:t>
            </a:fld>
            <a:endParaRPr kumimoji="1" lang="ja-JP" altLang="en-US"/>
          </a:p>
        </p:txBody>
      </p:sp>
    </p:spTree>
    <p:extLst>
      <p:ext uri="{BB962C8B-B14F-4D97-AF65-F5344CB8AC3E}">
        <p14:creationId xmlns:p14="http://schemas.microsoft.com/office/powerpoint/2010/main" val="175170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D2A0F48-A1B2-4C15-A8A4-3833121113B3}" type="datetime1">
              <a:rPr kumimoji="1" lang="ja-JP" altLang="en-US" smtClean="0"/>
              <a:t>2015/12/1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D1CD784-EC91-44D6-BD51-71785BF293D5}" type="slidenum">
              <a:rPr kumimoji="1" lang="ja-JP" altLang="en-US" smtClean="0"/>
              <a:t>‹#›</a:t>
            </a:fld>
            <a:endParaRPr kumimoji="1" lang="ja-JP" altLang="en-US"/>
          </a:p>
        </p:txBody>
      </p:sp>
    </p:spTree>
    <p:extLst>
      <p:ext uri="{BB962C8B-B14F-4D97-AF65-F5344CB8AC3E}">
        <p14:creationId xmlns:p14="http://schemas.microsoft.com/office/powerpoint/2010/main" val="203292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63BFCF5-36DF-419E-B98D-62C17D829704}" type="datetime1">
              <a:rPr kumimoji="1" lang="ja-JP" altLang="en-US" smtClean="0"/>
              <a:t>2015/12/1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D1CD784-EC91-44D6-BD51-71785BF293D5}" type="slidenum">
              <a:rPr kumimoji="1" lang="ja-JP" altLang="en-US" smtClean="0"/>
              <a:t>‹#›</a:t>
            </a:fld>
            <a:endParaRPr kumimoji="1" lang="ja-JP" altLang="en-US"/>
          </a:p>
        </p:txBody>
      </p:sp>
    </p:spTree>
    <p:extLst>
      <p:ext uri="{BB962C8B-B14F-4D97-AF65-F5344CB8AC3E}">
        <p14:creationId xmlns:p14="http://schemas.microsoft.com/office/powerpoint/2010/main" val="191099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2669353-C68B-47BA-87E2-5ACE82DCF197}" type="datetime1">
              <a:rPr kumimoji="1" lang="ja-JP" altLang="en-US" smtClean="0"/>
              <a:t>2015/12/1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D1CD784-EC91-44D6-BD51-71785BF293D5}" type="slidenum">
              <a:rPr kumimoji="1" lang="ja-JP" altLang="en-US" smtClean="0"/>
              <a:t>‹#›</a:t>
            </a:fld>
            <a:endParaRPr kumimoji="1" lang="ja-JP" altLang="en-US"/>
          </a:p>
        </p:txBody>
      </p:sp>
    </p:spTree>
    <p:extLst>
      <p:ext uri="{BB962C8B-B14F-4D97-AF65-F5344CB8AC3E}">
        <p14:creationId xmlns:p14="http://schemas.microsoft.com/office/powerpoint/2010/main" val="2639000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085F1AD-E78A-495C-9DEE-1A878AA98A59}" type="datetime1">
              <a:rPr kumimoji="1" lang="ja-JP" altLang="en-US" smtClean="0"/>
              <a:t>2015/12/1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a:t>
            </a:fld>
            <a:endParaRPr kumimoji="1" lang="ja-JP" altLang="en-US"/>
          </a:p>
        </p:txBody>
      </p:sp>
    </p:spTree>
    <p:extLst>
      <p:ext uri="{BB962C8B-B14F-4D97-AF65-F5344CB8AC3E}">
        <p14:creationId xmlns:p14="http://schemas.microsoft.com/office/powerpoint/2010/main" val="84634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8CD3456-CBE7-4B1B-A065-AF0D3004E153}" type="datetime1">
              <a:rPr kumimoji="1" lang="ja-JP" altLang="en-US" smtClean="0"/>
              <a:t>2015/12/1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D1CD784-EC91-44D6-BD51-71785BF293D5}" type="slidenum">
              <a:rPr kumimoji="1" lang="ja-JP" altLang="en-US" smtClean="0"/>
              <a:t>‹#›</a:t>
            </a:fld>
            <a:endParaRPr kumimoji="1" lang="ja-JP" altLang="en-US"/>
          </a:p>
        </p:txBody>
      </p:sp>
    </p:spTree>
    <p:extLst>
      <p:ext uri="{BB962C8B-B14F-4D97-AF65-F5344CB8AC3E}">
        <p14:creationId xmlns:p14="http://schemas.microsoft.com/office/powerpoint/2010/main" val="127097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C0021E4-6079-452A-A770-07516B4D8758}" type="datetime1">
              <a:rPr kumimoji="1" lang="ja-JP" altLang="en-US" smtClean="0"/>
              <a:t>2015/12/1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D1CD784-EC91-44D6-BD51-71785BF293D5}" type="slidenum">
              <a:rPr kumimoji="1" lang="ja-JP" altLang="en-US" smtClean="0"/>
              <a:t>‹#›</a:t>
            </a:fld>
            <a:endParaRPr kumimoji="1" lang="ja-JP" altLang="en-US"/>
          </a:p>
        </p:txBody>
      </p:sp>
    </p:spTree>
    <p:extLst>
      <p:ext uri="{BB962C8B-B14F-4D97-AF65-F5344CB8AC3E}">
        <p14:creationId xmlns:p14="http://schemas.microsoft.com/office/powerpoint/2010/main" val="8777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CF383-A5D4-4352-800B-A6D019121013}" type="datetime1">
              <a:rPr kumimoji="1" lang="ja-JP" altLang="en-US" smtClean="0"/>
              <a:t>2015/12/1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CD784-EC91-44D6-BD51-71785BF293D5}" type="slidenum">
              <a:rPr kumimoji="1" lang="ja-JP" altLang="en-US" smtClean="0"/>
              <a:t>‹#›</a:t>
            </a:fld>
            <a:endParaRPr kumimoji="1" lang="ja-JP" altLang="en-US"/>
          </a:p>
        </p:txBody>
      </p:sp>
    </p:spTree>
    <p:extLst>
      <p:ext uri="{BB962C8B-B14F-4D97-AF65-F5344CB8AC3E}">
        <p14:creationId xmlns:p14="http://schemas.microsoft.com/office/powerpoint/2010/main" val="177379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564904"/>
            <a:ext cx="9144000" cy="1800200"/>
          </a:xfrm>
        </p:spPr>
        <p:txBody>
          <a:bodyPr>
            <a:noAutofit/>
          </a:bodyPr>
          <a:lstStyle/>
          <a:p>
            <a:r>
              <a:rPr lang="ja-JP" altLang="en-US" sz="5400" b="1" dirty="0" smtClean="0"/>
              <a:t>闘病記</a:t>
            </a:r>
            <a:r>
              <a:rPr lang="ja-JP" altLang="en-US" sz="5400" b="1" dirty="0"/>
              <a:t>を</a:t>
            </a:r>
            <a:r>
              <a:rPr lang="ja-JP" altLang="en-US" sz="5400" b="1" dirty="0" smtClean="0"/>
              <a:t>用いた</a:t>
            </a:r>
            <a:r>
              <a:rPr lang="en-US" altLang="ja-JP" sz="5400" b="1" dirty="0" smtClean="0"/>
              <a:t/>
            </a:r>
            <a:br>
              <a:rPr lang="en-US" altLang="ja-JP" sz="5400" b="1" dirty="0" smtClean="0"/>
            </a:br>
            <a:r>
              <a:rPr lang="ja-JP" altLang="en-US" sz="5400" b="1" dirty="0" smtClean="0"/>
              <a:t>ナラティブ</a:t>
            </a:r>
            <a:r>
              <a:rPr lang="ja-JP" altLang="en-US" sz="5400" b="1" dirty="0"/>
              <a:t>教材に</a:t>
            </a:r>
            <a:r>
              <a:rPr lang="ja-JP" altLang="en-US" sz="5400" b="1" dirty="0" smtClean="0"/>
              <a:t>対する</a:t>
            </a:r>
            <a:r>
              <a:rPr lang="en-US" altLang="ja-JP" sz="5400" b="1" dirty="0" smtClean="0"/>
              <a:t/>
            </a:r>
            <a:br>
              <a:rPr lang="en-US" altLang="ja-JP" sz="5400" b="1" dirty="0" smtClean="0"/>
            </a:br>
            <a:r>
              <a:rPr lang="ja-JP" altLang="en-US" sz="5400" b="1" dirty="0" smtClean="0"/>
              <a:t>統合</a:t>
            </a:r>
            <a:r>
              <a:rPr lang="ja-JP" altLang="en-US" sz="5400" b="1" dirty="0"/>
              <a:t>失調症の回復</a:t>
            </a:r>
            <a:r>
              <a:rPr lang="ja-JP" altLang="en-US" sz="5400" b="1" dirty="0" smtClean="0"/>
              <a:t>の</a:t>
            </a:r>
            <a:r>
              <a:rPr lang="en-US" altLang="ja-JP" sz="5400" b="1" dirty="0" smtClean="0"/>
              <a:t/>
            </a:r>
            <a:br>
              <a:rPr lang="en-US" altLang="ja-JP" sz="5400" b="1" dirty="0" smtClean="0"/>
            </a:br>
            <a:r>
              <a:rPr lang="ja-JP" altLang="en-US" sz="5400" b="1" dirty="0" smtClean="0"/>
              <a:t>学生</a:t>
            </a:r>
            <a:r>
              <a:rPr lang="ja-JP" altLang="en-US" sz="5400" b="1" dirty="0"/>
              <a:t>の</a:t>
            </a:r>
            <a:r>
              <a:rPr lang="ja-JP" altLang="en-US" sz="5400" b="1" dirty="0" smtClean="0"/>
              <a:t>受けとめ方</a:t>
            </a:r>
            <a:r>
              <a:rPr lang="en-US" altLang="ja-JP" sz="5400" b="1" dirty="0" smtClean="0"/>
              <a:t/>
            </a:r>
            <a:br>
              <a:rPr lang="en-US" altLang="ja-JP" sz="5400" b="1" dirty="0" smtClean="0"/>
            </a:br>
            <a:r>
              <a:rPr lang="ja-JP" altLang="en-US" b="1" dirty="0" smtClean="0"/>
              <a:t>テキストマイニング</a:t>
            </a:r>
            <a:r>
              <a:rPr lang="ja-JP" altLang="en-US" b="1" dirty="0"/>
              <a:t>分析</a:t>
            </a:r>
            <a:r>
              <a:rPr lang="ja-JP" altLang="en-US" b="1" dirty="0" smtClean="0"/>
              <a:t>より</a:t>
            </a:r>
            <a:r>
              <a:rPr lang="ja-JP" altLang="en-US" sz="2800" dirty="0"/>
              <a:t/>
            </a:r>
            <a:br>
              <a:rPr lang="ja-JP" altLang="en-US" sz="2800" dirty="0"/>
            </a:br>
            <a:r>
              <a:rPr lang="ja-JP" altLang="en-US" sz="3600" dirty="0" smtClean="0"/>
              <a:t>小</a:t>
            </a:r>
            <a:r>
              <a:rPr lang="ja-JP" altLang="en-US" sz="3600" dirty="0"/>
              <a:t>　平　朋　</a:t>
            </a:r>
            <a:r>
              <a:rPr lang="ja-JP" altLang="en-US" sz="3600" dirty="0" smtClean="0"/>
              <a:t>江　　　</a:t>
            </a:r>
            <a:r>
              <a:rPr lang="ja-JP" altLang="ja-JP" sz="3600" dirty="0" smtClean="0"/>
              <a:t>いとうたけひこ</a:t>
            </a:r>
            <a:r>
              <a:rPr lang="en-US" altLang="ja-JP" sz="3600" dirty="0" smtClean="0"/>
              <a:t/>
            </a:r>
            <a:br>
              <a:rPr lang="en-US" altLang="ja-JP" sz="3600" dirty="0" smtClean="0"/>
            </a:br>
            <a:r>
              <a:rPr lang="en-US" altLang="ja-JP" sz="3600" dirty="0" smtClean="0"/>
              <a:t/>
            </a:r>
            <a:br>
              <a:rPr lang="en-US" altLang="ja-JP" sz="3600" dirty="0" smtClean="0"/>
            </a:br>
            <a:r>
              <a:rPr lang="zh-CN" altLang="en-US" sz="2400" b="1" dirty="0">
                <a:latin typeface="HGPｺﾞｼｯｸE" panose="020B0900000000000000" pitchFamily="50" charset="-128"/>
                <a:ea typeface="HGPｺﾞｼｯｸE" panose="020B0900000000000000" pitchFamily="50" charset="-128"/>
              </a:rPr>
              <a:t>第</a:t>
            </a:r>
            <a:r>
              <a:rPr lang="en-US" altLang="zh-CN" sz="2400" b="1" dirty="0">
                <a:latin typeface="HGPｺﾞｼｯｸE" panose="020B0900000000000000" pitchFamily="50" charset="-128"/>
                <a:ea typeface="HGPｺﾞｼｯｸE" panose="020B0900000000000000" pitchFamily="50" charset="-128"/>
              </a:rPr>
              <a:t>35</a:t>
            </a:r>
            <a:r>
              <a:rPr lang="zh-CN" altLang="en-US" sz="2400" b="1" dirty="0">
                <a:latin typeface="HGPｺﾞｼｯｸE" panose="020B0900000000000000" pitchFamily="50" charset="-128"/>
                <a:ea typeface="HGPｺﾞｼｯｸE" panose="020B0900000000000000" pitchFamily="50" charset="-128"/>
              </a:rPr>
              <a:t>回日本看護科学学会学術</a:t>
            </a:r>
            <a:r>
              <a:rPr lang="zh-CN" altLang="en-US" sz="2400" b="1" dirty="0" smtClean="0">
                <a:latin typeface="HGPｺﾞｼｯｸE" panose="020B0900000000000000" pitchFamily="50" charset="-128"/>
                <a:ea typeface="HGPｺﾞｼｯｸE" panose="020B0900000000000000" pitchFamily="50" charset="-128"/>
              </a:rPr>
              <a:t>集会</a:t>
            </a:r>
            <a:r>
              <a:rPr lang="en-US" altLang="zh-CN" sz="2400" b="1" dirty="0" smtClean="0">
                <a:latin typeface="HGPｺﾞｼｯｸE" panose="020B0900000000000000" pitchFamily="50" charset="-128"/>
                <a:ea typeface="HGPｺﾞｼｯｸE" panose="020B0900000000000000" pitchFamily="50" charset="-128"/>
              </a:rPr>
              <a:t/>
            </a:r>
            <a:br>
              <a:rPr lang="en-US" altLang="zh-CN" sz="2400" b="1" dirty="0" smtClean="0">
                <a:latin typeface="HGPｺﾞｼｯｸE" panose="020B0900000000000000" pitchFamily="50" charset="-128"/>
                <a:ea typeface="HGPｺﾞｼｯｸE" panose="020B0900000000000000" pitchFamily="50" charset="-128"/>
              </a:rPr>
            </a:br>
            <a:r>
              <a:rPr lang="ja-JP" altLang="en-US" sz="2400" dirty="0"/>
              <a:t>示説　　第</a:t>
            </a:r>
            <a:r>
              <a:rPr lang="en-US" altLang="ja-JP" sz="2400" dirty="0"/>
              <a:t>16</a:t>
            </a:r>
            <a:r>
              <a:rPr lang="ja-JP" altLang="en-US" sz="2400" dirty="0"/>
              <a:t>群　</a:t>
            </a:r>
            <a:r>
              <a:rPr lang="en-US" altLang="ja-JP" sz="2400" dirty="0" smtClean="0"/>
              <a:t>P6-16-04</a:t>
            </a:r>
            <a:r>
              <a:rPr lang="en-US" altLang="ja-JP" sz="2400" dirty="0"/>
              <a:t/>
            </a:r>
            <a:br>
              <a:rPr lang="en-US" altLang="ja-JP" sz="2400" dirty="0"/>
            </a:br>
            <a:r>
              <a:rPr lang="ja-JP" altLang="en-US" sz="2400" dirty="0" smtClean="0"/>
              <a:t>第</a:t>
            </a:r>
            <a:r>
              <a:rPr lang="en-US" altLang="ja-JP" sz="2400" dirty="0" smtClean="0"/>
              <a:t>6</a:t>
            </a:r>
            <a:r>
              <a:rPr lang="ja-JP" altLang="en-US" sz="2400" dirty="0"/>
              <a:t>会場（広島国際会議場 </a:t>
            </a:r>
            <a:r>
              <a:rPr lang="en-US" altLang="ja-JP" sz="2400" dirty="0"/>
              <a:t>B2F </a:t>
            </a:r>
            <a:r>
              <a:rPr lang="ja-JP" altLang="en-US" sz="2400" dirty="0"/>
              <a:t>コスモス</a:t>
            </a:r>
            <a:r>
              <a:rPr lang="ja-JP" altLang="en-US" sz="2400" dirty="0" smtClean="0"/>
              <a:t>）</a:t>
            </a:r>
            <a:r>
              <a:rPr lang="en-US" altLang="ja-JP" sz="2400" dirty="0" smtClean="0"/>
              <a:t/>
            </a:r>
            <a:br>
              <a:rPr lang="en-US" altLang="ja-JP" sz="2400" dirty="0" smtClean="0"/>
            </a:br>
            <a:r>
              <a:rPr lang="en-US" altLang="ja-JP" sz="2400" dirty="0" smtClean="0"/>
              <a:t>2015</a:t>
            </a:r>
            <a:r>
              <a:rPr lang="ja-JP" altLang="en-US" sz="2400" dirty="0" smtClean="0"/>
              <a:t>年</a:t>
            </a:r>
            <a:r>
              <a:rPr lang="en-US" altLang="ja-JP" sz="2400" dirty="0" smtClean="0"/>
              <a:t>12</a:t>
            </a:r>
            <a:r>
              <a:rPr lang="ja-JP" altLang="en-US" sz="2400" dirty="0"/>
              <a:t>月</a:t>
            </a:r>
            <a:r>
              <a:rPr lang="en-US" altLang="ja-JP" sz="2400" dirty="0"/>
              <a:t>6</a:t>
            </a:r>
            <a:r>
              <a:rPr lang="ja-JP" altLang="en-US" sz="2400" dirty="0"/>
              <a:t>日</a:t>
            </a:r>
            <a:r>
              <a:rPr lang="en-US" altLang="ja-JP" sz="2400" dirty="0"/>
              <a:t>(</a:t>
            </a:r>
            <a:r>
              <a:rPr lang="ja-JP" altLang="en-US" sz="2400" dirty="0"/>
              <a:t>日</a:t>
            </a:r>
            <a:r>
              <a:rPr lang="en-US" altLang="ja-JP" sz="2400" dirty="0"/>
              <a:t>)</a:t>
            </a:r>
            <a:r>
              <a:rPr lang="ja-JP" altLang="en-US" sz="2400" dirty="0"/>
              <a:t>　</a:t>
            </a:r>
            <a:r>
              <a:rPr lang="en-US" altLang="ja-JP" sz="2400" dirty="0"/>
              <a:t>13:00</a:t>
            </a:r>
            <a:r>
              <a:rPr lang="ja-JP" altLang="en-US" sz="2400" dirty="0"/>
              <a:t>～</a:t>
            </a:r>
            <a:r>
              <a:rPr lang="en-US" altLang="ja-JP" sz="2400" dirty="0"/>
              <a:t>13:40</a:t>
            </a:r>
            <a:endParaRPr kumimoji="1" lang="ja-JP" alt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292" y="4653137"/>
            <a:ext cx="4122732" cy="62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964" y="4828643"/>
            <a:ext cx="3312368" cy="34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58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1080120"/>
          </a:xfrm>
        </p:spPr>
        <p:txBody>
          <a:bodyPr/>
          <a:lstStyle/>
          <a:p>
            <a:pPr algn="l"/>
            <a:r>
              <a:rPr kumimoji="1" lang="ja-JP" altLang="en-US" dirty="0" smtClean="0"/>
              <a:t>目的</a:t>
            </a:r>
            <a:endParaRPr kumimoji="1" lang="ja-JP" altLang="en-US" dirty="0"/>
          </a:p>
        </p:txBody>
      </p:sp>
      <p:sp>
        <p:nvSpPr>
          <p:cNvPr id="3" name="コンテンツ プレースホルダー 2"/>
          <p:cNvSpPr>
            <a:spLocks noGrp="1"/>
          </p:cNvSpPr>
          <p:nvPr>
            <p:ph idx="1"/>
          </p:nvPr>
        </p:nvSpPr>
        <p:spPr>
          <a:xfrm>
            <a:off x="683568" y="1700808"/>
            <a:ext cx="7920880" cy="5157192"/>
          </a:xfrm>
        </p:spPr>
        <p:txBody>
          <a:bodyPr>
            <a:normAutofit/>
          </a:bodyPr>
          <a:lstStyle/>
          <a:p>
            <a:pPr marL="0" lvl="0" indent="0">
              <a:buNone/>
            </a:pPr>
            <a:r>
              <a:rPr lang="ja-JP" altLang="en-US" sz="4400" dirty="0" smtClean="0">
                <a:solidFill>
                  <a:prstClr val="black"/>
                </a:solidFill>
              </a:rPr>
              <a:t>ナラティブ教材</a:t>
            </a:r>
            <a:r>
              <a:rPr lang="ja-JP" altLang="en-US" sz="4400" dirty="0">
                <a:solidFill>
                  <a:prstClr val="black"/>
                </a:solidFill>
              </a:rPr>
              <a:t>に</a:t>
            </a:r>
            <a:r>
              <a:rPr lang="ja-JP" altLang="en-US" sz="4400" dirty="0" smtClean="0">
                <a:solidFill>
                  <a:prstClr val="black"/>
                </a:solidFill>
              </a:rPr>
              <a:t>よる統合</a:t>
            </a:r>
            <a:r>
              <a:rPr lang="ja-JP" altLang="en-US" sz="4400" dirty="0">
                <a:solidFill>
                  <a:prstClr val="black"/>
                </a:solidFill>
              </a:rPr>
              <a:t>失調症の回復</a:t>
            </a:r>
            <a:r>
              <a:rPr lang="ja-JP" altLang="en-US" sz="4400" dirty="0" smtClean="0">
                <a:solidFill>
                  <a:prstClr val="black"/>
                </a:solidFill>
              </a:rPr>
              <a:t>の語り</a:t>
            </a:r>
            <a:r>
              <a:rPr lang="ja-JP" altLang="en-US" sz="4400" dirty="0">
                <a:solidFill>
                  <a:prstClr val="black"/>
                </a:solidFill>
              </a:rPr>
              <a:t>に</a:t>
            </a:r>
            <a:r>
              <a:rPr lang="ja-JP" altLang="en-US" sz="4400" dirty="0" smtClean="0">
                <a:solidFill>
                  <a:prstClr val="black"/>
                </a:solidFill>
              </a:rPr>
              <a:t>対して、学生がどのような</a:t>
            </a:r>
            <a:r>
              <a:rPr lang="ja-JP" altLang="en-US" sz="4400" dirty="0">
                <a:solidFill>
                  <a:prstClr val="black"/>
                </a:solidFill>
              </a:rPr>
              <a:t>印象</a:t>
            </a:r>
            <a:r>
              <a:rPr lang="ja-JP" altLang="en-US" sz="4400" dirty="0" smtClean="0">
                <a:solidFill>
                  <a:prstClr val="black"/>
                </a:solidFill>
              </a:rPr>
              <a:t>と感想を持ったかの特徴</a:t>
            </a:r>
            <a:r>
              <a:rPr lang="ja-JP" altLang="en-US" sz="4400" dirty="0">
                <a:solidFill>
                  <a:prstClr val="black"/>
                </a:solidFill>
              </a:rPr>
              <a:t>を</a:t>
            </a:r>
            <a:r>
              <a:rPr lang="ja-JP" altLang="en-US" sz="4400" dirty="0" smtClean="0">
                <a:solidFill>
                  <a:prstClr val="black"/>
                </a:solidFill>
              </a:rPr>
              <a:t>テキストマイニングで明らかに</a:t>
            </a:r>
            <a:r>
              <a:rPr lang="ja-JP" altLang="en-US" sz="4400" dirty="0">
                <a:solidFill>
                  <a:prstClr val="black"/>
                </a:solidFill>
              </a:rPr>
              <a:t>する。</a:t>
            </a:r>
            <a:endParaRPr kumimoji="1" lang="ja-JP" altLang="en-US" sz="4400" dirty="0"/>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10</a:t>
            </a:fld>
            <a:endParaRPr kumimoji="1" lang="ja-JP" altLang="en-US"/>
          </a:p>
        </p:txBody>
      </p:sp>
    </p:spTree>
    <p:extLst>
      <p:ext uri="{BB962C8B-B14F-4D97-AF65-F5344CB8AC3E}">
        <p14:creationId xmlns:p14="http://schemas.microsoft.com/office/powerpoint/2010/main" val="2617565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0"/>
            <a:ext cx="9108504" cy="764704"/>
          </a:xfrm>
        </p:spPr>
        <p:txBody>
          <a:bodyPr/>
          <a:lstStyle/>
          <a:p>
            <a:pPr algn="l"/>
            <a:r>
              <a:rPr lang="ja-JP" altLang="en-US" dirty="0" smtClean="0"/>
              <a:t>方法 </a:t>
            </a:r>
            <a:endParaRPr kumimoji="1" lang="ja-JP" altLang="en-US" dirty="0"/>
          </a:p>
        </p:txBody>
      </p:sp>
      <p:sp>
        <p:nvSpPr>
          <p:cNvPr id="3" name="コンテンツ プレースホルダー 2"/>
          <p:cNvSpPr>
            <a:spLocks noGrp="1"/>
          </p:cNvSpPr>
          <p:nvPr>
            <p:ph idx="1"/>
          </p:nvPr>
        </p:nvSpPr>
        <p:spPr>
          <a:xfrm>
            <a:off x="0" y="764704"/>
            <a:ext cx="9180512" cy="6192688"/>
          </a:xfrm>
        </p:spPr>
        <p:txBody>
          <a:bodyPr>
            <a:normAutofit/>
          </a:bodyPr>
          <a:lstStyle/>
          <a:p>
            <a:r>
              <a:rPr lang="en-US" altLang="ja-JP" sz="3600" dirty="0"/>
              <a:t>1</a:t>
            </a:r>
            <a:r>
              <a:rPr lang="ja-JP" altLang="ja-JP" sz="3600" dirty="0" err="1"/>
              <a:t>．</a:t>
            </a:r>
            <a:r>
              <a:rPr lang="ja-JP" altLang="ja-JP" sz="3600" dirty="0"/>
              <a:t>対象</a:t>
            </a:r>
            <a:r>
              <a:rPr lang="ja-JP" altLang="ja-JP" sz="3600" dirty="0" smtClean="0"/>
              <a:t>：</a:t>
            </a:r>
            <a:endParaRPr lang="en-US" altLang="ja-JP" sz="3600" dirty="0" smtClean="0"/>
          </a:p>
          <a:p>
            <a:pPr marL="0" indent="0">
              <a:buNone/>
            </a:pPr>
            <a:r>
              <a:rPr lang="ja-JP" altLang="en-US" sz="3600" dirty="0" smtClean="0"/>
              <a:t>　　</a:t>
            </a:r>
            <a:r>
              <a:rPr lang="en-US" altLang="ja-JP" sz="3600" dirty="0" smtClean="0"/>
              <a:t>2014</a:t>
            </a:r>
            <a:r>
              <a:rPr lang="ja-JP" altLang="ja-JP" sz="3600" dirty="0"/>
              <a:t>年度「精神看護援助論Ⅰ</a:t>
            </a:r>
            <a:r>
              <a:rPr lang="ja-JP" altLang="ja-JP" sz="3600" dirty="0" smtClean="0"/>
              <a:t>」</a:t>
            </a:r>
            <a:endParaRPr lang="en-US" altLang="ja-JP" sz="3600" dirty="0" smtClean="0"/>
          </a:p>
          <a:p>
            <a:pPr marL="0" indent="0">
              <a:buNone/>
            </a:pPr>
            <a:r>
              <a:rPr lang="ja-JP" altLang="en-US" sz="3600" dirty="0" smtClean="0"/>
              <a:t>　　</a:t>
            </a:r>
            <a:r>
              <a:rPr lang="ja-JP" altLang="ja-JP" sz="3600" dirty="0" smtClean="0"/>
              <a:t>履修者（</a:t>
            </a:r>
            <a:r>
              <a:rPr lang="en-US" altLang="ja-JP" sz="3600" dirty="0" smtClean="0"/>
              <a:t>2</a:t>
            </a:r>
            <a:r>
              <a:rPr lang="ja-JP" altLang="en-US" sz="3600" dirty="0" smtClean="0"/>
              <a:t>年生 </a:t>
            </a:r>
            <a:r>
              <a:rPr lang="en-US" altLang="ja-JP" sz="3600" dirty="0" smtClean="0"/>
              <a:t>151</a:t>
            </a:r>
            <a:r>
              <a:rPr lang="ja-JP" altLang="ja-JP" sz="3600" dirty="0"/>
              <a:t>名</a:t>
            </a:r>
            <a:r>
              <a:rPr lang="ja-JP" altLang="ja-JP" sz="3600" dirty="0" smtClean="0"/>
              <a:t>）</a:t>
            </a:r>
            <a:r>
              <a:rPr lang="ja-JP" altLang="en-US" sz="3600" dirty="0"/>
              <a:t>　</a:t>
            </a:r>
            <a:r>
              <a:rPr lang="ja-JP" altLang="ja-JP" sz="3600" dirty="0" smtClean="0"/>
              <a:t>同意</a:t>
            </a:r>
            <a:r>
              <a:rPr lang="ja-JP" altLang="ja-JP" sz="3600" dirty="0"/>
              <a:t>した</a:t>
            </a:r>
            <a:r>
              <a:rPr lang="en-US" altLang="ja-JP" sz="3600" dirty="0"/>
              <a:t>119</a:t>
            </a:r>
            <a:r>
              <a:rPr lang="ja-JP" altLang="ja-JP" sz="3600" dirty="0" smtClean="0"/>
              <a:t>名</a:t>
            </a:r>
            <a:endParaRPr lang="en-US" altLang="ja-JP" sz="3600" dirty="0" smtClean="0"/>
          </a:p>
          <a:p>
            <a:endParaRPr lang="en-US" altLang="ja-JP" sz="3600" dirty="0" smtClean="0"/>
          </a:p>
          <a:p>
            <a:r>
              <a:rPr lang="en-US" altLang="ja-JP" sz="3600" dirty="0" smtClean="0"/>
              <a:t>2</a:t>
            </a:r>
            <a:r>
              <a:rPr lang="ja-JP" altLang="ja-JP" sz="3600" dirty="0" err="1" smtClean="0"/>
              <a:t>．</a:t>
            </a:r>
            <a:r>
              <a:rPr lang="ja-JP" altLang="en-US" sz="3600" dirty="0"/>
              <a:t>手続き</a:t>
            </a:r>
            <a:r>
              <a:rPr lang="ja-JP" altLang="ja-JP" sz="3600" dirty="0" smtClean="0"/>
              <a:t>：</a:t>
            </a:r>
            <a:endParaRPr lang="en-US" altLang="ja-JP" sz="3600" dirty="0" smtClean="0"/>
          </a:p>
          <a:p>
            <a:pPr marL="0" indent="0">
              <a:buNone/>
            </a:pPr>
            <a:r>
              <a:rPr lang="ja-JP" altLang="en-US" sz="3600" dirty="0" smtClean="0"/>
              <a:t>　　</a:t>
            </a:r>
            <a:r>
              <a:rPr lang="ja-JP" altLang="ja-JP" sz="3600" dirty="0" smtClean="0"/>
              <a:t>ナラティブ教材</a:t>
            </a:r>
            <a:r>
              <a:rPr lang="en-US" altLang="ja-JP" sz="3600" dirty="0"/>
              <a:t>=</a:t>
            </a:r>
            <a:r>
              <a:rPr lang="ja-JP" altLang="ja-JP" sz="3600" dirty="0" smtClean="0"/>
              <a:t>古川奈</a:t>
            </a:r>
            <a:r>
              <a:rPr lang="ja-JP" altLang="ja-JP" sz="3600" dirty="0"/>
              <a:t>都子（</a:t>
            </a:r>
            <a:r>
              <a:rPr lang="en-US" altLang="ja-JP" sz="3600" dirty="0"/>
              <a:t>2001</a:t>
            </a:r>
            <a:r>
              <a:rPr lang="ja-JP" altLang="ja-JP" sz="3600" dirty="0" smtClean="0"/>
              <a:t>）</a:t>
            </a:r>
            <a:endParaRPr lang="en-US" altLang="ja-JP" sz="3600" dirty="0" smtClean="0"/>
          </a:p>
          <a:p>
            <a:pPr marL="0" indent="0">
              <a:buNone/>
            </a:pPr>
            <a:r>
              <a:rPr lang="ja-JP" altLang="en-US" sz="3600" dirty="0"/>
              <a:t>　</a:t>
            </a:r>
            <a:r>
              <a:rPr lang="ja-JP" altLang="en-US" sz="3600" dirty="0" smtClean="0"/>
              <a:t>　</a:t>
            </a:r>
            <a:r>
              <a:rPr lang="ja-JP" altLang="ja-JP" sz="3600" dirty="0" smtClean="0"/>
              <a:t>『</a:t>
            </a:r>
            <a:r>
              <a:rPr lang="ja-JP" altLang="ja-JP" sz="3600" dirty="0"/>
              <a:t>心を病むってどういうこと？：精神病の</a:t>
            </a:r>
            <a:r>
              <a:rPr lang="ja-JP" altLang="ja-JP" sz="3600" dirty="0" smtClean="0"/>
              <a:t>体験</a:t>
            </a:r>
            <a:endParaRPr lang="en-US" altLang="ja-JP" sz="3600" dirty="0" smtClean="0"/>
          </a:p>
          <a:p>
            <a:pPr marL="0" indent="0">
              <a:buNone/>
            </a:pPr>
            <a:r>
              <a:rPr lang="ja-JP" altLang="en-US" sz="3600" dirty="0"/>
              <a:t>　</a:t>
            </a:r>
            <a:r>
              <a:rPr lang="ja-JP" altLang="en-US" sz="3600" dirty="0" smtClean="0"/>
              <a:t>　　</a:t>
            </a:r>
            <a:r>
              <a:rPr lang="ja-JP" altLang="ja-JP" sz="3600" dirty="0" smtClean="0"/>
              <a:t>者</a:t>
            </a:r>
            <a:r>
              <a:rPr lang="ja-JP" altLang="ja-JP" sz="3600" dirty="0"/>
              <a:t>より</a:t>
            </a:r>
            <a:r>
              <a:rPr lang="ja-JP" altLang="ja-JP" sz="3600" dirty="0" smtClean="0"/>
              <a:t>』</a:t>
            </a:r>
            <a:r>
              <a:rPr lang="ja-JP" altLang="en-US" sz="3600" dirty="0"/>
              <a:t>　</a:t>
            </a:r>
            <a:r>
              <a:rPr lang="en-US" altLang="ja-JP" sz="3600" dirty="0" smtClean="0"/>
              <a:t>p.12</a:t>
            </a:r>
            <a:r>
              <a:rPr lang="ja-JP" altLang="ja-JP" sz="3600" dirty="0"/>
              <a:t>～</a:t>
            </a:r>
            <a:r>
              <a:rPr lang="en-US" altLang="ja-JP" sz="3600" dirty="0"/>
              <a:t>13</a:t>
            </a:r>
            <a:r>
              <a:rPr lang="ja-JP" altLang="ja-JP" sz="3600" dirty="0" err="1"/>
              <a:t>、</a:t>
            </a:r>
            <a:r>
              <a:rPr lang="en-US" altLang="ja-JP" sz="3600" dirty="0"/>
              <a:t>p.34</a:t>
            </a:r>
            <a:r>
              <a:rPr lang="ja-JP" altLang="ja-JP" sz="3600" dirty="0"/>
              <a:t>～</a:t>
            </a:r>
            <a:r>
              <a:rPr lang="en-US" altLang="ja-JP" sz="3600" dirty="0"/>
              <a:t>39</a:t>
            </a:r>
            <a:r>
              <a:rPr lang="ja-JP" altLang="ja-JP" sz="3600" dirty="0"/>
              <a:t>を</a:t>
            </a:r>
            <a:r>
              <a:rPr lang="ja-JP" altLang="ja-JP" sz="3600" dirty="0" smtClean="0"/>
              <a:t>朗読</a:t>
            </a:r>
            <a:endParaRPr lang="en-US" altLang="ja-JP" sz="3600" dirty="0" smtClean="0"/>
          </a:p>
          <a:p>
            <a:pPr marL="0" indent="0">
              <a:buNone/>
            </a:pPr>
            <a:r>
              <a:rPr lang="ja-JP" altLang="en-US" sz="3600" dirty="0"/>
              <a:t>　</a:t>
            </a:r>
            <a:r>
              <a:rPr lang="ja-JP" altLang="en-US" sz="3600" dirty="0" smtClean="0"/>
              <a:t>　（</a:t>
            </a:r>
            <a:r>
              <a:rPr lang="en-US" altLang="ja-JP" sz="3600" dirty="0" smtClean="0"/>
              <a:t>15</a:t>
            </a:r>
            <a:r>
              <a:rPr lang="ja-JP" altLang="ja-JP" sz="3600" dirty="0"/>
              <a:t>コマ中</a:t>
            </a:r>
            <a:r>
              <a:rPr lang="en-US" altLang="ja-JP" sz="3600" dirty="0"/>
              <a:t>14</a:t>
            </a:r>
            <a:r>
              <a:rPr lang="ja-JP" altLang="ja-JP" sz="3600" dirty="0"/>
              <a:t>コマ目で</a:t>
            </a:r>
            <a:r>
              <a:rPr lang="ja-JP" altLang="ja-JP" sz="3600" dirty="0" smtClean="0"/>
              <a:t>実施</a:t>
            </a:r>
            <a:r>
              <a:rPr lang="ja-JP" altLang="en-US" sz="3600" dirty="0" smtClean="0"/>
              <a:t>）</a:t>
            </a:r>
            <a:endParaRPr lang="en-US" altLang="ja-JP" sz="3600" dirty="0" smtClean="0"/>
          </a:p>
          <a:p>
            <a:pPr marL="0" indent="0">
              <a:buNone/>
            </a:pPr>
            <a:endParaRPr lang="en-US" altLang="ja-JP" dirty="0" smtClean="0"/>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11</a:t>
            </a:fld>
            <a:endParaRPr kumimoji="1" lang="ja-JP" altLang="en-US"/>
          </a:p>
        </p:txBody>
      </p:sp>
      <p:pic>
        <p:nvPicPr>
          <p:cNvPr id="5" name="図 4"/>
          <p:cNvPicPr>
            <a:picLocks noChangeAspect="1"/>
          </p:cNvPicPr>
          <p:nvPr/>
        </p:nvPicPr>
        <p:blipFill>
          <a:blip r:embed="rId2"/>
          <a:stretch>
            <a:fillRect/>
          </a:stretch>
        </p:blipFill>
        <p:spPr>
          <a:xfrm>
            <a:off x="7415911" y="44624"/>
            <a:ext cx="1695272" cy="1872208"/>
          </a:xfrm>
          <a:prstGeom prst="rect">
            <a:avLst/>
          </a:prstGeom>
        </p:spPr>
      </p:pic>
    </p:spTree>
    <p:extLst>
      <p:ext uri="{BB962C8B-B14F-4D97-AF65-F5344CB8AC3E}">
        <p14:creationId xmlns:p14="http://schemas.microsoft.com/office/powerpoint/2010/main" val="3174772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964488" cy="836712"/>
          </a:xfrm>
        </p:spPr>
        <p:txBody>
          <a:bodyPr/>
          <a:lstStyle/>
          <a:p>
            <a:pPr algn="l"/>
            <a:r>
              <a:rPr kumimoji="1" lang="ja-JP" altLang="en-US" dirty="0" smtClean="0"/>
              <a:t>方法</a:t>
            </a:r>
            <a:endParaRPr kumimoji="1" lang="ja-JP" altLang="en-US" dirty="0"/>
          </a:p>
        </p:txBody>
      </p:sp>
      <p:sp>
        <p:nvSpPr>
          <p:cNvPr id="3" name="コンテンツ プレースホルダー 2"/>
          <p:cNvSpPr>
            <a:spLocks noGrp="1"/>
          </p:cNvSpPr>
          <p:nvPr>
            <p:ph idx="1"/>
          </p:nvPr>
        </p:nvSpPr>
        <p:spPr>
          <a:xfrm>
            <a:off x="0" y="908720"/>
            <a:ext cx="9144000" cy="5949280"/>
          </a:xfrm>
        </p:spPr>
        <p:txBody>
          <a:bodyPr>
            <a:normAutofit lnSpcReduction="10000"/>
          </a:bodyPr>
          <a:lstStyle/>
          <a:p>
            <a:r>
              <a:rPr lang="en-US" altLang="ja-JP" sz="2800" dirty="0"/>
              <a:t>3</a:t>
            </a:r>
            <a:r>
              <a:rPr lang="ja-JP" altLang="ja-JP" sz="2800" dirty="0" err="1"/>
              <a:t>．</a:t>
            </a:r>
            <a:r>
              <a:rPr lang="ja-JP" altLang="ja-JP" sz="2800" dirty="0"/>
              <a:t>調査内容：</a:t>
            </a:r>
            <a:endParaRPr lang="en-US" altLang="ja-JP" sz="2800" dirty="0"/>
          </a:p>
          <a:p>
            <a:pPr marL="0" indent="0">
              <a:buNone/>
            </a:pPr>
            <a:r>
              <a:rPr lang="ja-JP" altLang="en-US" sz="2800" dirty="0"/>
              <a:t>　</a:t>
            </a:r>
            <a:r>
              <a:rPr lang="ja-JP" altLang="en-US" sz="2800" dirty="0" smtClean="0"/>
              <a:t>　●</a:t>
            </a:r>
            <a:r>
              <a:rPr lang="ja-JP" altLang="ja-JP" sz="2800" dirty="0"/>
              <a:t>質問項目</a:t>
            </a:r>
            <a:r>
              <a:rPr lang="ja-JP" altLang="en-US" sz="2800" dirty="0"/>
              <a:t>　</a:t>
            </a:r>
            <a:endParaRPr lang="en-US" altLang="ja-JP" sz="2800" dirty="0" smtClean="0"/>
          </a:p>
          <a:p>
            <a:pPr marL="0" indent="0">
              <a:buNone/>
            </a:pPr>
            <a:r>
              <a:rPr lang="ja-JP" altLang="en-US" sz="2800" dirty="0"/>
              <a:t>　</a:t>
            </a:r>
            <a:r>
              <a:rPr lang="ja-JP" altLang="en-US" sz="2800" dirty="0" smtClean="0"/>
              <a:t>　　　</a:t>
            </a:r>
            <a:r>
              <a:rPr lang="ja-JP" altLang="ja-JP" sz="2800" dirty="0" smtClean="0"/>
              <a:t>教材に</a:t>
            </a:r>
            <a:r>
              <a:rPr lang="ja-JP" altLang="en-US" sz="2800" dirty="0" smtClean="0"/>
              <a:t>、</a:t>
            </a:r>
            <a:endParaRPr lang="en-US" altLang="ja-JP" sz="2800" dirty="0" smtClean="0"/>
          </a:p>
          <a:p>
            <a:pPr marL="0" indent="0">
              <a:buNone/>
            </a:pPr>
            <a:r>
              <a:rPr lang="ja-JP" altLang="en-US" sz="2800" dirty="0"/>
              <a:t>　</a:t>
            </a:r>
            <a:r>
              <a:rPr lang="ja-JP" altLang="en-US" sz="2800" dirty="0" smtClean="0"/>
              <a:t>　　　　　</a:t>
            </a:r>
            <a:r>
              <a:rPr lang="ja-JP" altLang="ja-JP" sz="2800" dirty="0" smtClean="0"/>
              <a:t>「</a:t>
            </a:r>
            <a:r>
              <a:rPr lang="ja-JP" altLang="ja-JP" sz="2800" dirty="0"/>
              <a:t>関心を持つことができたと思うか</a:t>
            </a:r>
            <a:r>
              <a:rPr lang="ja-JP" altLang="ja-JP" sz="2800" dirty="0" smtClean="0"/>
              <a:t>」</a:t>
            </a:r>
            <a:endParaRPr lang="en-US" altLang="ja-JP" sz="2800" dirty="0" smtClean="0"/>
          </a:p>
          <a:p>
            <a:pPr marL="0" indent="0">
              <a:buNone/>
            </a:pPr>
            <a:r>
              <a:rPr lang="ja-JP" altLang="en-US" sz="2800" dirty="0"/>
              <a:t>　</a:t>
            </a:r>
            <a:r>
              <a:rPr lang="ja-JP" altLang="en-US" sz="2800" dirty="0" smtClean="0"/>
              <a:t>　　　　　</a:t>
            </a:r>
            <a:r>
              <a:rPr lang="ja-JP" altLang="ja-JP" sz="2800" dirty="0" smtClean="0"/>
              <a:t>「役に</a:t>
            </a:r>
            <a:r>
              <a:rPr lang="ja-JP" altLang="ja-JP" sz="2800" dirty="0"/>
              <a:t>立ったと</a:t>
            </a:r>
            <a:r>
              <a:rPr lang="ja-JP" altLang="ja-JP" sz="2800" dirty="0" smtClean="0"/>
              <a:t>思うか」</a:t>
            </a:r>
            <a:endParaRPr lang="en-US" altLang="ja-JP" sz="2800" dirty="0" smtClean="0"/>
          </a:p>
          <a:p>
            <a:pPr marL="0" indent="0">
              <a:buNone/>
            </a:pPr>
            <a:r>
              <a:rPr lang="ja-JP" altLang="en-US" sz="2800" dirty="0"/>
              <a:t>　</a:t>
            </a:r>
            <a:r>
              <a:rPr lang="ja-JP" altLang="en-US" sz="2800" dirty="0" smtClean="0"/>
              <a:t>　　　　　</a:t>
            </a:r>
            <a:r>
              <a:rPr lang="ja-JP" altLang="ja-JP" sz="2800" dirty="0" smtClean="0"/>
              <a:t>「</a:t>
            </a:r>
            <a:r>
              <a:rPr lang="ja-JP" altLang="ja-JP" sz="2800" dirty="0"/>
              <a:t>もっと知りたい（読みたい）と思うか</a:t>
            </a:r>
            <a:r>
              <a:rPr lang="ja-JP" altLang="ja-JP" sz="2800" dirty="0" smtClean="0"/>
              <a:t>」</a:t>
            </a:r>
            <a:endParaRPr lang="en-US" altLang="ja-JP" sz="2800" dirty="0" smtClean="0"/>
          </a:p>
          <a:p>
            <a:pPr marL="0" indent="0">
              <a:buNone/>
            </a:pPr>
            <a:r>
              <a:rPr lang="ja-JP" altLang="en-US" sz="2800" dirty="0" smtClean="0"/>
              <a:t>　　　　　　　　　</a:t>
            </a:r>
            <a:r>
              <a:rPr lang="ja-JP" altLang="en-US" sz="2800" dirty="0"/>
              <a:t>１）</a:t>
            </a:r>
            <a:r>
              <a:rPr lang="ja-JP" altLang="ja-JP" sz="2800" dirty="0" smtClean="0"/>
              <a:t>そう</a:t>
            </a:r>
            <a:r>
              <a:rPr lang="ja-JP" altLang="ja-JP" sz="2800" dirty="0"/>
              <a:t>思わない</a:t>
            </a:r>
            <a:r>
              <a:rPr lang="ja-JP" altLang="en-US" sz="2800" dirty="0"/>
              <a:t> </a:t>
            </a:r>
            <a:endParaRPr lang="en-US" altLang="ja-JP" sz="2800" dirty="0" smtClean="0"/>
          </a:p>
          <a:p>
            <a:pPr marL="0" indent="0">
              <a:buNone/>
            </a:pPr>
            <a:r>
              <a:rPr lang="ja-JP" altLang="en-US" sz="2800" dirty="0"/>
              <a:t>　</a:t>
            </a:r>
            <a:r>
              <a:rPr lang="ja-JP" altLang="en-US" sz="2800" dirty="0" smtClean="0"/>
              <a:t>　　　　　　　　２）</a:t>
            </a:r>
            <a:r>
              <a:rPr lang="ja-JP" altLang="ja-JP" sz="2800" dirty="0" smtClean="0"/>
              <a:t>あまりそう</a:t>
            </a:r>
            <a:r>
              <a:rPr lang="ja-JP" altLang="ja-JP" sz="2800" dirty="0"/>
              <a:t>思わない</a:t>
            </a:r>
            <a:r>
              <a:rPr lang="ja-JP" altLang="en-US" sz="2800" dirty="0"/>
              <a:t> </a:t>
            </a:r>
            <a:endParaRPr lang="en-US" altLang="ja-JP" sz="2800" dirty="0" smtClean="0"/>
          </a:p>
          <a:p>
            <a:pPr marL="0" indent="0">
              <a:buNone/>
            </a:pPr>
            <a:r>
              <a:rPr lang="ja-JP" altLang="en-US" sz="2800" dirty="0"/>
              <a:t>　</a:t>
            </a:r>
            <a:r>
              <a:rPr lang="ja-JP" altLang="en-US" sz="2800" dirty="0" smtClean="0"/>
              <a:t>　　　　　　　　３）</a:t>
            </a:r>
            <a:r>
              <a:rPr lang="ja-JP" altLang="ja-JP" sz="2800" dirty="0" smtClean="0"/>
              <a:t>どちら</a:t>
            </a:r>
            <a:r>
              <a:rPr lang="ja-JP" altLang="ja-JP" sz="2800" dirty="0"/>
              <a:t>とも</a:t>
            </a:r>
            <a:r>
              <a:rPr lang="ja-JP" altLang="ja-JP" sz="2800" dirty="0" smtClean="0"/>
              <a:t>言えない</a:t>
            </a:r>
            <a:r>
              <a:rPr lang="ja-JP" altLang="en-US" sz="2800" dirty="0" smtClean="0"/>
              <a:t> </a:t>
            </a:r>
            <a:endParaRPr lang="en-US" altLang="ja-JP" sz="2800" dirty="0" smtClean="0"/>
          </a:p>
          <a:p>
            <a:pPr marL="0" indent="0">
              <a:buNone/>
            </a:pPr>
            <a:r>
              <a:rPr lang="ja-JP" altLang="en-US" sz="2800" dirty="0"/>
              <a:t>　</a:t>
            </a:r>
            <a:r>
              <a:rPr lang="ja-JP" altLang="en-US" sz="2800" dirty="0" smtClean="0"/>
              <a:t>　　　　　　　　４）</a:t>
            </a:r>
            <a:r>
              <a:rPr lang="ja-JP" altLang="ja-JP" sz="2800" dirty="0" smtClean="0"/>
              <a:t>やや</a:t>
            </a:r>
            <a:r>
              <a:rPr lang="ja-JP" altLang="ja-JP" sz="2800" dirty="0"/>
              <a:t>そう思う</a:t>
            </a:r>
            <a:r>
              <a:rPr lang="ja-JP" altLang="en-US" sz="2800" dirty="0"/>
              <a:t> </a:t>
            </a:r>
            <a:endParaRPr lang="en-US" altLang="ja-JP" sz="2800" dirty="0" smtClean="0"/>
          </a:p>
          <a:p>
            <a:pPr marL="0" indent="0">
              <a:buNone/>
            </a:pPr>
            <a:r>
              <a:rPr lang="ja-JP" altLang="en-US" sz="2800" dirty="0"/>
              <a:t>　</a:t>
            </a:r>
            <a:r>
              <a:rPr lang="ja-JP" altLang="en-US" sz="2800" dirty="0" smtClean="0"/>
              <a:t>　　　　　　　　５）</a:t>
            </a:r>
            <a:r>
              <a:rPr lang="ja-JP" altLang="ja-JP" sz="2800" dirty="0" smtClean="0"/>
              <a:t>そう思う</a:t>
            </a:r>
            <a:endParaRPr lang="en-US" altLang="ja-JP" sz="2800" dirty="0" smtClean="0"/>
          </a:p>
          <a:p>
            <a:pPr marL="0" indent="0">
              <a:buNone/>
            </a:pPr>
            <a:r>
              <a:rPr lang="ja-JP" altLang="en-US" sz="2800" dirty="0"/>
              <a:t>　</a:t>
            </a:r>
            <a:r>
              <a:rPr lang="ja-JP" altLang="en-US" sz="2800" dirty="0" smtClean="0"/>
              <a:t>　●</a:t>
            </a:r>
            <a:r>
              <a:rPr lang="ja-JP" altLang="en-US" sz="2800" dirty="0"/>
              <a:t>自由</a:t>
            </a:r>
            <a:r>
              <a:rPr lang="ja-JP" altLang="en-US" sz="2800" dirty="0" smtClean="0"/>
              <a:t>記述　</a:t>
            </a:r>
            <a:r>
              <a:rPr lang="ja-JP" altLang="ja-JP" sz="2800" dirty="0" smtClean="0"/>
              <a:t>「</a:t>
            </a:r>
            <a:r>
              <a:rPr lang="ja-JP" altLang="ja-JP" sz="2800" dirty="0"/>
              <a:t>印象に残ったこと</a:t>
            </a:r>
            <a:r>
              <a:rPr lang="ja-JP" altLang="ja-JP" sz="2800" dirty="0" smtClean="0"/>
              <a:t>」</a:t>
            </a:r>
            <a:r>
              <a:rPr lang="ja-JP" altLang="en-US" sz="2800" dirty="0" smtClean="0"/>
              <a:t>　</a:t>
            </a:r>
            <a:r>
              <a:rPr lang="ja-JP" altLang="ja-JP" sz="2800" dirty="0" smtClean="0"/>
              <a:t>「</a:t>
            </a:r>
            <a:r>
              <a:rPr lang="ja-JP" altLang="ja-JP" sz="2800" dirty="0"/>
              <a:t>感想」</a:t>
            </a:r>
            <a:endParaRPr lang="en-US" altLang="ja-JP" sz="2800" dirty="0"/>
          </a:p>
          <a:p>
            <a:pPr marL="0" lvl="0" indent="0">
              <a:buNone/>
            </a:pPr>
            <a:endParaRPr lang="en-US" altLang="ja-JP" sz="2400" dirty="0" smtClean="0">
              <a:solidFill>
                <a:prstClr val="black"/>
              </a:solidFill>
            </a:endParaRPr>
          </a:p>
          <a:p>
            <a:pPr lvl="0"/>
            <a:endParaRPr kumimoji="1" lang="ja-JP" altLang="en-US" sz="2400" dirty="0"/>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12</a:t>
            </a:fld>
            <a:endParaRPr kumimoji="1" lang="ja-JP" altLang="en-US"/>
          </a:p>
        </p:txBody>
      </p:sp>
      <p:pic>
        <p:nvPicPr>
          <p:cNvPr id="5" name="図 4"/>
          <p:cNvPicPr>
            <a:picLocks noChangeAspect="1"/>
          </p:cNvPicPr>
          <p:nvPr/>
        </p:nvPicPr>
        <p:blipFill>
          <a:blip r:embed="rId2"/>
          <a:stretch>
            <a:fillRect/>
          </a:stretch>
        </p:blipFill>
        <p:spPr>
          <a:xfrm>
            <a:off x="6933660" y="44624"/>
            <a:ext cx="2102836" cy="2520280"/>
          </a:xfrm>
          <a:prstGeom prst="rect">
            <a:avLst/>
          </a:prstGeom>
        </p:spPr>
      </p:pic>
    </p:spTree>
    <p:extLst>
      <p:ext uri="{BB962C8B-B14F-4D97-AF65-F5344CB8AC3E}">
        <p14:creationId xmlns:p14="http://schemas.microsoft.com/office/powerpoint/2010/main" val="3759103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933660" y="44624"/>
            <a:ext cx="2102836" cy="2520280"/>
          </a:xfrm>
          <a:prstGeom prst="rect">
            <a:avLst/>
          </a:prstGeom>
        </p:spPr>
      </p:pic>
      <p:sp>
        <p:nvSpPr>
          <p:cNvPr id="2" name="タイトル 1"/>
          <p:cNvSpPr>
            <a:spLocks noGrp="1"/>
          </p:cNvSpPr>
          <p:nvPr>
            <p:ph type="title"/>
          </p:nvPr>
        </p:nvSpPr>
        <p:spPr>
          <a:xfrm>
            <a:off x="107504" y="0"/>
            <a:ext cx="9036496" cy="1124744"/>
          </a:xfrm>
        </p:spPr>
        <p:txBody>
          <a:bodyPr/>
          <a:lstStyle/>
          <a:p>
            <a:pPr algn="l"/>
            <a:r>
              <a:rPr kumimoji="1" lang="ja-JP" altLang="en-US" dirty="0" smtClean="0"/>
              <a:t>方法</a:t>
            </a:r>
            <a:endParaRPr kumimoji="1" lang="ja-JP" altLang="en-US" dirty="0"/>
          </a:p>
        </p:txBody>
      </p:sp>
      <p:sp>
        <p:nvSpPr>
          <p:cNvPr id="3" name="コンテンツ プレースホルダー 2"/>
          <p:cNvSpPr>
            <a:spLocks noGrp="1"/>
          </p:cNvSpPr>
          <p:nvPr>
            <p:ph idx="1"/>
          </p:nvPr>
        </p:nvSpPr>
        <p:spPr>
          <a:xfrm>
            <a:off x="107504" y="1268760"/>
            <a:ext cx="9036496" cy="5472608"/>
          </a:xfrm>
        </p:spPr>
        <p:txBody>
          <a:bodyPr/>
          <a:lstStyle/>
          <a:p>
            <a:pPr lvl="0"/>
            <a:r>
              <a:rPr lang="en-US" altLang="ja-JP" dirty="0">
                <a:solidFill>
                  <a:prstClr val="black"/>
                </a:solidFill>
              </a:rPr>
              <a:t>4</a:t>
            </a:r>
            <a:r>
              <a:rPr lang="ja-JP" altLang="en-US" dirty="0" err="1">
                <a:solidFill>
                  <a:prstClr val="black"/>
                </a:solidFill>
              </a:rPr>
              <a:t>．</a:t>
            </a:r>
            <a:r>
              <a:rPr lang="ja-JP" altLang="en-US" dirty="0">
                <a:solidFill>
                  <a:prstClr val="black"/>
                </a:solidFill>
              </a:rPr>
              <a:t>倫理的配慮：</a:t>
            </a:r>
            <a:endParaRPr lang="en-US" altLang="ja-JP" dirty="0">
              <a:solidFill>
                <a:prstClr val="black"/>
              </a:solidFill>
            </a:endParaRPr>
          </a:p>
          <a:p>
            <a:pPr marL="0" lvl="0" indent="0">
              <a:buNone/>
            </a:pPr>
            <a:r>
              <a:rPr lang="ja-JP" altLang="en-US" dirty="0">
                <a:solidFill>
                  <a:prstClr val="black"/>
                </a:solidFill>
              </a:rPr>
              <a:t>　　本研究は第一著者所属大学倫理委員会の</a:t>
            </a:r>
            <a:r>
              <a:rPr lang="ja-JP" altLang="en-US" dirty="0" smtClean="0">
                <a:solidFill>
                  <a:prstClr val="black"/>
                </a:solidFill>
              </a:rPr>
              <a:t>審査</a:t>
            </a:r>
            <a:endParaRPr lang="en-US" altLang="ja-JP" dirty="0" smtClean="0">
              <a:solidFill>
                <a:prstClr val="black"/>
              </a:solidFill>
            </a:endParaRPr>
          </a:p>
          <a:p>
            <a:pPr marL="0" lvl="0" indent="0">
              <a:buNone/>
            </a:pPr>
            <a:r>
              <a:rPr lang="ja-JP" altLang="en-US" dirty="0">
                <a:solidFill>
                  <a:prstClr val="black"/>
                </a:solidFill>
              </a:rPr>
              <a:t>　</a:t>
            </a:r>
            <a:r>
              <a:rPr lang="ja-JP" altLang="en-US" dirty="0" smtClean="0">
                <a:solidFill>
                  <a:prstClr val="black"/>
                </a:solidFill>
              </a:rPr>
              <a:t>　を</a:t>
            </a:r>
            <a:r>
              <a:rPr lang="ja-JP" altLang="en-US" dirty="0">
                <a:solidFill>
                  <a:prstClr val="black"/>
                </a:solidFill>
              </a:rPr>
              <a:t>得て実施</a:t>
            </a:r>
            <a:r>
              <a:rPr lang="ja-JP" altLang="en-US" dirty="0" smtClean="0">
                <a:solidFill>
                  <a:prstClr val="black"/>
                </a:solidFill>
              </a:rPr>
              <a:t>した（</a:t>
            </a:r>
            <a:r>
              <a:rPr lang="ja-JP" altLang="en-US" dirty="0">
                <a:solidFill>
                  <a:prstClr val="black"/>
                </a:solidFill>
              </a:rPr>
              <a:t>認証番号</a:t>
            </a:r>
            <a:r>
              <a:rPr lang="en-US" altLang="ja-JP" dirty="0">
                <a:solidFill>
                  <a:prstClr val="black"/>
                </a:solidFill>
              </a:rPr>
              <a:t>14051</a:t>
            </a:r>
            <a:r>
              <a:rPr lang="ja-JP" altLang="en-US" dirty="0">
                <a:solidFill>
                  <a:prstClr val="black"/>
                </a:solidFill>
              </a:rPr>
              <a:t>）。</a:t>
            </a:r>
            <a:endParaRPr lang="en-US" altLang="ja-JP" dirty="0">
              <a:solidFill>
                <a:prstClr val="black"/>
              </a:solidFill>
            </a:endParaRPr>
          </a:p>
          <a:p>
            <a:pPr lvl="0"/>
            <a:endParaRPr lang="en-US" altLang="ja-JP" dirty="0">
              <a:solidFill>
                <a:prstClr val="black"/>
              </a:solidFill>
            </a:endParaRPr>
          </a:p>
          <a:p>
            <a:r>
              <a:rPr lang="ja-JP" altLang="en-US" dirty="0">
                <a:solidFill>
                  <a:prstClr val="black"/>
                </a:solidFill>
              </a:rPr>
              <a:t>テキスト分析：</a:t>
            </a:r>
            <a:endParaRPr lang="en-US" altLang="ja-JP" dirty="0">
              <a:solidFill>
                <a:prstClr val="black"/>
              </a:solidFill>
            </a:endParaRPr>
          </a:p>
          <a:p>
            <a:pPr marL="0" indent="0">
              <a:buNone/>
            </a:pPr>
            <a:r>
              <a:rPr lang="ja-JP" altLang="en-US" dirty="0">
                <a:solidFill>
                  <a:prstClr val="black"/>
                </a:solidFill>
              </a:rPr>
              <a:t>　　</a:t>
            </a:r>
            <a:r>
              <a:rPr lang="en-US" altLang="ja-JP" dirty="0">
                <a:solidFill>
                  <a:prstClr val="black"/>
                </a:solidFill>
              </a:rPr>
              <a:t>Text Mining Studio Ver.5.1.1.</a:t>
            </a:r>
            <a:r>
              <a:rPr lang="ja-JP" altLang="en-US" dirty="0">
                <a:solidFill>
                  <a:prstClr val="black"/>
                </a:solidFill>
              </a:rPr>
              <a:t>を用いた。</a:t>
            </a:r>
            <a:endParaRPr lang="en-US" altLang="ja-JP" dirty="0">
              <a:solidFill>
                <a:prstClr val="black"/>
              </a:solidFill>
            </a:endParaRPr>
          </a:p>
          <a:p>
            <a:pPr lvl="0"/>
            <a:endParaRPr lang="ja-JP" altLang="en-US" sz="28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13</a:t>
            </a:fld>
            <a:endParaRPr kumimoji="1" lang="ja-JP" altLang="en-US"/>
          </a:p>
        </p:txBody>
      </p:sp>
    </p:spTree>
    <p:extLst>
      <p:ext uri="{BB962C8B-B14F-4D97-AF65-F5344CB8AC3E}">
        <p14:creationId xmlns:p14="http://schemas.microsoft.com/office/powerpoint/2010/main" val="3759103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933660" y="44624"/>
            <a:ext cx="2102836" cy="2520280"/>
          </a:xfrm>
          <a:prstGeom prst="rect">
            <a:avLst/>
          </a:prstGeom>
        </p:spPr>
      </p:pic>
      <p:sp>
        <p:nvSpPr>
          <p:cNvPr id="2" name="タイトル 1"/>
          <p:cNvSpPr>
            <a:spLocks noGrp="1"/>
          </p:cNvSpPr>
          <p:nvPr>
            <p:ph type="title"/>
          </p:nvPr>
        </p:nvSpPr>
        <p:spPr>
          <a:xfrm>
            <a:off x="-35049" y="0"/>
            <a:ext cx="1870746" cy="908720"/>
          </a:xfrm>
        </p:spPr>
        <p:txBody>
          <a:bodyPr/>
          <a:lstStyle/>
          <a:p>
            <a:pPr algn="l"/>
            <a:r>
              <a:rPr lang="ja-JP" altLang="en-US" dirty="0" smtClean="0"/>
              <a:t>結果</a:t>
            </a:r>
            <a:endParaRPr kumimoji="1" lang="ja-JP" altLang="en-US" dirty="0"/>
          </a:p>
        </p:txBody>
      </p:sp>
      <p:sp>
        <p:nvSpPr>
          <p:cNvPr id="3" name="コンテンツ プレースホルダー 2"/>
          <p:cNvSpPr>
            <a:spLocks noGrp="1"/>
          </p:cNvSpPr>
          <p:nvPr>
            <p:ph idx="1"/>
          </p:nvPr>
        </p:nvSpPr>
        <p:spPr>
          <a:xfrm>
            <a:off x="251520" y="1196752"/>
            <a:ext cx="8892480" cy="5616624"/>
          </a:xfrm>
        </p:spPr>
        <p:txBody>
          <a:bodyPr>
            <a:normAutofit/>
          </a:bodyPr>
          <a:lstStyle/>
          <a:p>
            <a:r>
              <a:rPr lang="ja-JP" altLang="en-US" sz="3600" dirty="0" smtClean="0"/>
              <a:t>教材に、肯定的な回答</a:t>
            </a:r>
            <a:endParaRPr lang="en-US" altLang="ja-JP" sz="3600" dirty="0" smtClean="0"/>
          </a:p>
          <a:p>
            <a:pPr marL="0" indent="0">
              <a:buNone/>
            </a:pPr>
            <a:r>
              <a:rPr lang="ja-JP" altLang="en-US" sz="3600" dirty="0" smtClean="0"/>
              <a:t> 　問１　</a:t>
            </a:r>
            <a:r>
              <a:rPr lang="en-US" altLang="ja-JP" sz="3600" dirty="0" smtClean="0">
                <a:solidFill>
                  <a:srgbClr val="00B050"/>
                </a:solidFill>
              </a:rPr>
              <a:t>84.0%</a:t>
            </a:r>
            <a:r>
              <a:rPr lang="ja-JP" altLang="en-US" sz="3600" dirty="0" smtClean="0"/>
              <a:t> 「関心</a:t>
            </a:r>
            <a:r>
              <a:rPr lang="ja-JP" altLang="en-US" sz="3600" dirty="0"/>
              <a:t>を</a:t>
            </a:r>
            <a:r>
              <a:rPr lang="ja-JP" altLang="en-US" sz="3600" dirty="0" smtClean="0"/>
              <a:t>持つことができた」</a:t>
            </a:r>
            <a:endParaRPr lang="en-US" altLang="ja-JP" sz="3600" dirty="0" smtClean="0"/>
          </a:p>
          <a:p>
            <a:pPr marL="0" indent="0">
              <a:buNone/>
            </a:pPr>
            <a:r>
              <a:rPr lang="ja-JP" altLang="en-US" sz="3600" dirty="0" smtClean="0"/>
              <a:t> 　問２　</a:t>
            </a:r>
            <a:r>
              <a:rPr lang="en-US" altLang="ja-JP" sz="3600" dirty="0" smtClean="0">
                <a:solidFill>
                  <a:srgbClr val="00B050"/>
                </a:solidFill>
              </a:rPr>
              <a:t>86.6</a:t>
            </a:r>
            <a:r>
              <a:rPr lang="en-US" altLang="ja-JP" sz="3600" dirty="0">
                <a:solidFill>
                  <a:srgbClr val="00B050"/>
                </a:solidFill>
              </a:rPr>
              <a:t>% </a:t>
            </a:r>
            <a:r>
              <a:rPr lang="ja-JP" altLang="en-US" sz="3600" dirty="0" smtClean="0"/>
              <a:t>「役に立った」</a:t>
            </a:r>
            <a:endParaRPr lang="en-US" altLang="ja-JP" sz="3600" dirty="0" smtClean="0"/>
          </a:p>
          <a:p>
            <a:pPr marL="0" indent="0">
              <a:buNone/>
            </a:pPr>
            <a:r>
              <a:rPr lang="ja-JP" altLang="en-US" sz="3600" dirty="0" smtClean="0"/>
              <a:t>　 問３　</a:t>
            </a:r>
            <a:r>
              <a:rPr lang="en-US" altLang="ja-JP" sz="3600" dirty="0" smtClean="0">
                <a:solidFill>
                  <a:srgbClr val="00B050"/>
                </a:solidFill>
              </a:rPr>
              <a:t>76.5%</a:t>
            </a:r>
            <a:r>
              <a:rPr lang="ja-JP" altLang="en-US" sz="3600" dirty="0"/>
              <a:t> </a:t>
            </a:r>
            <a:r>
              <a:rPr lang="ja-JP" altLang="en-US" sz="3600" dirty="0" smtClean="0"/>
              <a:t>「もっと知りたい（読みたい）」</a:t>
            </a:r>
            <a:endParaRPr lang="en-US" altLang="ja-JP" sz="3600" dirty="0" smtClean="0"/>
          </a:p>
          <a:p>
            <a:pPr marL="0" indent="0">
              <a:buNone/>
            </a:pPr>
            <a:endParaRPr lang="en-US" altLang="ja-JP" sz="3600" dirty="0" smtClean="0"/>
          </a:p>
          <a:p>
            <a:pPr marL="0" indent="0">
              <a:buNone/>
            </a:pPr>
            <a:r>
              <a:rPr lang="en-US" altLang="ja-JP" dirty="0" smtClean="0"/>
              <a:t>※3</a:t>
            </a:r>
            <a:r>
              <a:rPr lang="ja-JP" altLang="en-US" dirty="0" err="1"/>
              <a:t>つの</a:t>
            </a:r>
            <a:r>
              <a:rPr lang="ja-JP" altLang="en-US" dirty="0"/>
              <a:t>回答結果をスピアマンの順序相関係数で表すと問</a:t>
            </a:r>
            <a:r>
              <a:rPr lang="en-US" altLang="ja-JP" dirty="0"/>
              <a:t>1</a:t>
            </a:r>
            <a:r>
              <a:rPr lang="ja-JP" altLang="en-US" dirty="0"/>
              <a:t>と問</a:t>
            </a:r>
            <a:r>
              <a:rPr lang="en-US" altLang="ja-JP" dirty="0"/>
              <a:t>2</a:t>
            </a:r>
            <a:r>
              <a:rPr lang="ja-JP" altLang="en-US" dirty="0"/>
              <a:t>は</a:t>
            </a:r>
            <a:r>
              <a:rPr lang="en-US" altLang="ja-JP" i="1" dirty="0"/>
              <a:t>ρ</a:t>
            </a:r>
            <a:r>
              <a:rPr lang="en-US" altLang="ja-JP" dirty="0"/>
              <a:t> = .618  </a:t>
            </a:r>
            <a:r>
              <a:rPr lang="ja-JP" altLang="en-US" dirty="0" err="1"/>
              <a:t>、</a:t>
            </a:r>
            <a:r>
              <a:rPr lang="ja-JP" altLang="en-US" dirty="0"/>
              <a:t>問</a:t>
            </a:r>
            <a:r>
              <a:rPr lang="en-US" altLang="ja-JP" dirty="0"/>
              <a:t>1</a:t>
            </a:r>
            <a:r>
              <a:rPr lang="ja-JP" altLang="en-US" dirty="0"/>
              <a:t>と問</a:t>
            </a:r>
            <a:r>
              <a:rPr lang="en-US" altLang="ja-JP" dirty="0"/>
              <a:t>3</a:t>
            </a:r>
            <a:r>
              <a:rPr lang="ja-JP" altLang="en-US" dirty="0"/>
              <a:t>は</a:t>
            </a:r>
            <a:r>
              <a:rPr lang="en-US" altLang="ja-JP" i="1" dirty="0"/>
              <a:t>ρ </a:t>
            </a:r>
            <a:r>
              <a:rPr lang="en-US" altLang="ja-JP" dirty="0"/>
              <a:t>= .625</a:t>
            </a:r>
            <a:r>
              <a:rPr lang="ja-JP" altLang="en-US" dirty="0" err="1"/>
              <a:t>、</a:t>
            </a:r>
            <a:r>
              <a:rPr lang="ja-JP" altLang="en-US" dirty="0"/>
              <a:t>問</a:t>
            </a:r>
            <a:r>
              <a:rPr lang="en-US" altLang="ja-JP" dirty="0"/>
              <a:t>2</a:t>
            </a:r>
            <a:r>
              <a:rPr lang="ja-JP" altLang="en-US" dirty="0"/>
              <a:t>と問</a:t>
            </a:r>
            <a:r>
              <a:rPr lang="en-US" altLang="ja-JP" dirty="0"/>
              <a:t>3</a:t>
            </a:r>
            <a:r>
              <a:rPr lang="ja-JP" altLang="en-US" dirty="0"/>
              <a:t>は</a:t>
            </a:r>
            <a:r>
              <a:rPr lang="en-US" altLang="ja-JP" i="1" dirty="0"/>
              <a:t>ρ</a:t>
            </a:r>
            <a:r>
              <a:rPr lang="en-US" altLang="ja-JP" dirty="0"/>
              <a:t> = .542</a:t>
            </a:r>
            <a:r>
              <a:rPr lang="ja-JP" altLang="en-US" dirty="0" err="1"/>
              <a:t>、</a:t>
            </a:r>
            <a:r>
              <a:rPr lang="ja-JP" altLang="en-US" dirty="0"/>
              <a:t>と中程度に高かった。</a:t>
            </a:r>
          </a:p>
          <a:p>
            <a:pPr marL="0" indent="0">
              <a:buNone/>
            </a:pPr>
            <a:endParaRPr lang="en-US" altLang="ja-JP" sz="4400" dirty="0" smtClean="0"/>
          </a:p>
          <a:p>
            <a:pPr marL="0" indent="0">
              <a:buNone/>
            </a:pPr>
            <a:endParaRPr lang="en-US" altLang="ja-JP" sz="4400" dirty="0" smtClean="0"/>
          </a:p>
          <a:p>
            <a:pPr marL="0" indent="0">
              <a:buNone/>
            </a:pPr>
            <a:endParaRPr lang="en-US" altLang="ja-JP" dirty="0" smtClean="0"/>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14</a:t>
            </a:fld>
            <a:endParaRPr kumimoji="1" lang="ja-JP" altLang="en-US"/>
          </a:p>
        </p:txBody>
      </p:sp>
    </p:spTree>
    <p:extLst>
      <p:ext uri="{BB962C8B-B14F-4D97-AF65-F5344CB8AC3E}">
        <p14:creationId xmlns:p14="http://schemas.microsoft.com/office/powerpoint/2010/main" val="206350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8748464" cy="1143000"/>
          </a:xfrm>
        </p:spPr>
        <p:txBody>
          <a:bodyPr>
            <a:normAutofit fontScale="90000"/>
          </a:bodyPr>
          <a:lstStyle/>
          <a:p>
            <a:r>
              <a:rPr kumimoji="1" lang="ja-JP" altLang="en-US" dirty="0" smtClean="0"/>
              <a:t>問１　闘病記に関心をもつことができた</a:t>
            </a:r>
            <a:endParaRPr kumimoji="1" lang="ja-JP" altLang="en-US" dirty="0"/>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15</a:t>
            </a:fld>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5" y="1412776"/>
            <a:ext cx="6682512" cy="5250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897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8748464" cy="1143000"/>
          </a:xfrm>
        </p:spPr>
        <p:txBody>
          <a:bodyPr>
            <a:normAutofit/>
          </a:bodyPr>
          <a:lstStyle/>
          <a:p>
            <a:r>
              <a:rPr kumimoji="1" lang="ja-JP" altLang="en-US" dirty="0" smtClean="0"/>
              <a:t>問２　闘病記は役に立った</a:t>
            </a:r>
            <a:endParaRPr kumimoji="1" lang="ja-JP" altLang="en-US" dirty="0"/>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16</a:t>
            </a:fld>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135" y="1268760"/>
            <a:ext cx="6934305" cy="5582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7830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8748464" cy="1143000"/>
          </a:xfrm>
        </p:spPr>
        <p:txBody>
          <a:bodyPr>
            <a:noAutofit/>
          </a:bodyPr>
          <a:lstStyle/>
          <a:p>
            <a:r>
              <a:rPr kumimoji="1" lang="ja-JP" altLang="en-US" sz="3600" dirty="0" smtClean="0"/>
              <a:t>問３　他の闘病記をもっと知りたい</a:t>
            </a:r>
            <a:r>
              <a:rPr lang="en-US" altLang="ja-JP" sz="3600" dirty="0"/>
              <a:t>(</a:t>
            </a:r>
            <a:r>
              <a:rPr kumimoji="1" lang="ja-JP" altLang="en-US" sz="3600" dirty="0" smtClean="0"/>
              <a:t>読みたい</a:t>
            </a:r>
            <a:r>
              <a:rPr lang="en-US" altLang="ja-JP" sz="3600" dirty="0"/>
              <a:t>)</a:t>
            </a:r>
            <a:endParaRPr kumimoji="1" lang="ja-JP" altLang="en-US" sz="3600" dirty="0"/>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17</a:t>
            </a:fld>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58" y="1244298"/>
            <a:ext cx="6845194" cy="5486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934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412776"/>
          </a:xfrm>
        </p:spPr>
        <p:txBody>
          <a:bodyPr>
            <a:noAutofit/>
          </a:bodyPr>
          <a:lstStyle/>
          <a:p>
            <a:pPr algn="l"/>
            <a:r>
              <a:rPr lang="ja-JP" altLang="en-US" sz="2800" dirty="0" smtClean="0"/>
              <a:t>結果　自由</a:t>
            </a:r>
            <a:r>
              <a:rPr lang="ja-JP" altLang="en-US" sz="2800" dirty="0"/>
              <a:t>記述のテキストマイニング</a:t>
            </a:r>
            <a:br>
              <a:rPr lang="ja-JP" altLang="en-US" sz="2800" dirty="0"/>
            </a:br>
            <a:r>
              <a:rPr lang="ja-JP" altLang="en-US" sz="2800" dirty="0"/>
              <a:t>単語頻度分析による上位</a:t>
            </a:r>
            <a:r>
              <a:rPr lang="en-US" altLang="ja-JP" sz="2800" dirty="0"/>
              <a:t>10</a:t>
            </a:r>
            <a:r>
              <a:rPr lang="ja-JP" altLang="en-US" sz="2800" dirty="0"/>
              <a:t>単語</a:t>
            </a:r>
            <a:br>
              <a:rPr lang="ja-JP" altLang="en-US" sz="2800" dirty="0"/>
            </a:br>
            <a:endParaRPr kumimoji="1" lang="ja-JP" altLang="en-US" sz="2800" dirty="0"/>
          </a:p>
        </p:txBody>
      </p:sp>
      <p:sp>
        <p:nvSpPr>
          <p:cNvPr id="3" name="コンテンツ プレースホルダー 2"/>
          <p:cNvSpPr>
            <a:spLocks noGrp="1"/>
          </p:cNvSpPr>
          <p:nvPr>
            <p:ph idx="1"/>
          </p:nvPr>
        </p:nvSpPr>
        <p:spPr>
          <a:xfrm>
            <a:off x="0" y="908720"/>
            <a:ext cx="9144000" cy="1152128"/>
          </a:xfrm>
        </p:spPr>
        <p:txBody>
          <a:bodyPr>
            <a:normAutofit lnSpcReduction="10000"/>
          </a:bodyPr>
          <a:lstStyle/>
          <a:p>
            <a:pPr marL="0" indent="0">
              <a:buNone/>
            </a:pPr>
            <a:r>
              <a:rPr lang="ja-JP" altLang="en-US" dirty="0" smtClean="0"/>
              <a:t>＜</a:t>
            </a:r>
            <a:r>
              <a:rPr lang="ja-JP" altLang="ja-JP" dirty="0" smtClean="0"/>
              <a:t>印象</a:t>
            </a:r>
            <a:r>
              <a:rPr lang="ja-JP" altLang="ja-JP" dirty="0"/>
              <a:t>に残った</a:t>
            </a:r>
            <a:r>
              <a:rPr lang="ja-JP" altLang="ja-JP" dirty="0" smtClean="0"/>
              <a:t>こと</a:t>
            </a:r>
            <a:r>
              <a:rPr lang="ja-JP" altLang="en-US" dirty="0" smtClean="0"/>
              <a:t>＞ </a:t>
            </a:r>
            <a:r>
              <a:rPr lang="ja-JP" altLang="ja-JP" dirty="0" smtClean="0"/>
              <a:t>「</a:t>
            </a:r>
            <a:r>
              <a:rPr lang="ja-JP" altLang="ja-JP" dirty="0"/>
              <a:t>思う」「人」「残る」「印象</a:t>
            </a:r>
            <a:r>
              <a:rPr lang="ja-JP" altLang="ja-JP" dirty="0" smtClean="0"/>
              <a:t>」</a:t>
            </a:r>
            <a:endParaRPr lang="en-US" altLang="ja-JP" dirty="0" smtClean="0"/>
          </a:p>
          <a:p>
            <a:pPr marL="0" indent="0">
              <a:buNone/>
            </a:pPr>
            <a:r>
              <a:rPr lang="ja-JP" altLang="en-US" dirty="0" smtClean="0"/>
              <a:t>　</a:t>
            </a:r>
            <a:r>
              <a:rPr lang="ja-JP" altLang="ja-JP" dirty="0" smtClean="0"/>
              <a:t>「</a:t>
            </a:r>
            <a:r>
              <a:rPr lang="ja-JP" altLang="ja-JP" dirty="0"/>
              <a:t>寛解」「病気」「生きる</a:t>
            </a:r>
            <a:r>
              <a:rPr lang="ja-JP" altLang="ja-JP" dirty="0" smtClean="0"/>
              <a:t>」「</a:t>
            </a:r>
            <a:r>
              <a:rPr lang="ja-JP" altLang="ja-JP" dirty="0"/>
              <a:t>力」「ジャンプ」「言葉</a:t>
            </a:r>
            <a:r>
              <a:rPr lang="ja-JP" altLang="ja-JP" dirty="0" smtClean="0"/>
              <a:t>」</a:t>
            </a:r>
            <a:endParaRPr lang="en-US" altLang="ja-JP" dirty="0" smtClean="0"/>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18</a:t>
            </a:fld>
            <a:endParaRPr kumimoji="1" lang="ja-JP"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20" y="2060848"/>
            <a:ext cx="7466504"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5448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412776"/>
          </a:xfrm>
        </p:spPr>
        <p:txBody>
          <a:bodyPr>
            <a:noAutofit/>
          </a:bodyPr>
          <a:lstStyle/>
          <a:p>
            <a:pPr algn="l"/>
            <a:r>
              <a:rPr lang="ja-JP" altLang="en-US" sz="2800" dirty="0" smtClean="0"/>
              <a:t>結果　自由</a:t>
            </a:r>
            <a:r>
              <a:rPr lang="ja-JP" altLang="en-US" sz="2800" dirty="0"/>
              <a:t>記述のテキストマイニング</a:t>
            </a:r>
            <a:br>
              <a:rPr lang="ja-JP" altLang="en-US" sz="2800" dirty="0"/>
            </a:br>
            <a:r>
              <a:rPr lang="ja-JP" altLang="en-US" sz="2800" dirty="0"/>
              <a:t>単語頻度分析による上位</a:t>
            </a:r>
            <a:r>
              <a:rPr lang="en-US" altLang="ja-JP" sz="2800" dirty="0"/>
              <a:t>10</a:t>
            </a:r>
            <a:r>
              <a:rPr lang="ja-JP" altLang="en-US" sz="2800" dirty="0"/>
              <a:t>単語</a:t>
            </a:r>
            <a:br>
              <a:rPr lang="ja-JP" altLang="en-US" sz="2800" dirty="0"/>
            </a:br>
            <a:endParaRPr kumimoji="1" lang="ja-JP" altLang="en-US" sz="2800" dirty="0"/>
          </a:p>
        </p:txBody>
      </p:sp>
      <p:sp>
        <p:nvSpPr>
          <p:cNvPr id="3" name="コンテンツ プレースホルダー 2"/>
          <p:cNvSpPr>
            <a:spLocks noGrp="1"/>
          </p:cNvSpPr>
          <p:nvPr>
            <p:ph idx="1"/>
          </p:nvPr>
        </p:nvSpPr>
        <p:spPr>
          <a:xfrm>
            <a:off x="0" y="1124744"/>
            <a:ext cx="9144000" cy="1152128"/>
          </a:xfrm>
        </p:spPr>
        <p:txBody>
          <a:bodyPr>
            <a:normAutofit lnSpcReduction="10000"/>
          </a:bodyPr>
          <a:lstStyle/>
          <a:p>
            <a:pPr marL="0" indent="0">
              <a:buNone/>
            </a:pPr>
            <a:r>
              <a:rPr lang="ja-JP" altLang="en-US" dirty="0" smtClean="0"/>
              <a:t>＜</a:t>
            </a:r>
            <a:r>
              <a:rPr lang="ja-JP" altLang="ja-JP" dirty="0" smtClean="0"/>
              <a:t>感想</a:t>
            </a:r>
            <a:r>
              <a:rPr lang="ja-JP" altLang="en-US" dirty="0" smtClean="0"/>
              <a:t>＞</a:t>
            </a:r>
            <a:r>
              <a:rPr lang="ja-JP" altLang="ja-JP" dirty="0" smtClean="0"/>
              <a:t>「思う」「人」「わかる」「統合失調症」「病気」</a:t>
            </a:r>
            <a:endParaRPr lang="en-US" altLang="ja-JP" dirty="0" smtClean="0"/>
          </a:p>
          <a:p>
            <a:pPr marL="0" indent="0">
              <a:buNone/>
            </a:pPr>
            <a:r>
              <a:rPr lang="ja-JP" altLang="en-US" dirty="0" smtClean="0"/>
              <a:t>　　</a:t>
            </a:r>
            <a:r>
              <a:rPr lang="ja-JP" altLang="ja-JP" dirty="0" smtClean="0"/>
              <a:t>「感じる」「状態」「寛解」「患者」「気持ち」</a:t>
            </a:r>
          </a:p>
          <a:p>
            <a:endParaRPr lang="en-US" altLang="ja-JP" dirty="0" smtClean="0"/>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19</a:t>
            </a:fld>
            <a:endParaRPr kumimoji="1" lang="ja-JP"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11562"/>
            <a:ext cx="7399882" cy="464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3696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9120659" cy="908720"/>
          </a:xfrm>
        </p:spPr>
        <p:txBody>
          <a:bodyPr/>
          <a:lstStyle/>
          <a:p>
            <a:pPr algn="l"/>
            <a:r>
              <a:rPr kumimoji="1" lang="ja-JP" altLang="en-US" dirty="0" smtClean="0"/>
              <a:t>問題</a:t>
            </a:r>
            <a:endParaRPr kumimoji="1" lang="ja-JP" altLang="en-US" dirty="0"/>
          </a:p>
        </p:txBody>
      </p:sp>
      <p:sp>
        <p:nvSpPr>
          <p:cNvPr id="3" name="コンテンツ プレースホルダー 2"/>
          <p:cNvSpPr>
            <a:spLocks noGrp="1"/>
          </p:cNvSpPr>
          <p:nvPr>
            <p:ph idx="1"/>
          </p:nvPr>
        </p:nvSpPr>
        <p:spPr>
          <a:xfrm>
            <a:off x="0" y="836713"/>
            <a:ext cx="6732240" cy="6014416"/>
          </a:xfrm>
        </p:spPr>
        <p:txBody>
          <a:bodyPr>
            <a:noAutofit/>
          </a:bodyPr>
          <a:lstStyle/>
          <a:p>
            <a:pPr lvl="0"/>
            <a:r>
              <a:rPr lang="ja-JP" altLang="en-US" sz="2800" dirty="0">
                <a:solidFill>
                  <a:prstClr val="black"/>
                </a:solidFill>
              </a:rPr>
              <a:t>入院中心医療から地域で当事者が生活</a:t>
            </a:r>
            <a:r>
              <a:rPr lang="ja-JP" altLang="en-US" sz="2800" dirty="0" smtClean="0">
                <a:solidFill>
                  <a:prstClr val="black"/>
                </a:solidFill>
              </a:rPr>
              <a:t>する</a:t>
            </a:r>
            <a:r>
              <a:rPr lang="ja-JP" altLang="en-US" sz="2800" dirty="0">
                <a:solidFill>
                  <a:prstClr val="black"/>
                </a:solidFill>
              </a:rPr>
              <a:t>支援という精神看護学での</a:t>
            </a:r>
            <a:r>
              <a:rPr lang="ja-JP" altLang="en-US" sz="2800" dirty="0" smtClean="0">
                <a:solidFill>
                  <a:prstClr val="black"/>
                </a:solidFill>
              </a:rPr>
              <a:t>理論</a:t>
            </a:r>
            <a:r>
              <a:rPr lang="ja-JP" altLang="en-US" sz="2800" dirty="0">
                <a:solidFill>
                  <a:prstClr val="black"/>
                </a:solidFill>
              </a:rPr>
              <a:t>と実践の</a:t>
            </a:r>
            <a:r>
              <a:rPr lang="ja-JP" altLang="en-US" sz="2800" dirty="0" smtClean="0">
                <a:solidFill>
                  <a:prstClr val="black"/>
                </a:solidFill>
              </a:rPr>
              <a:t>変化</a:t>
            </a:r>
            <a:endParaRPr lang="en-US" altLang="ja-JP" sz="2300" dirty="0" smtClean="0">
              <a:solidFill>
                <a:prstClr val="black"/>
              </a:solidFill>
            </a:endParaRPr>
          </a:p>
          <a:p>
            <a:pPr marL="0" lvl="0" indent="0">
              <a:buNone/>
            </a:pPr>
            <a:r>
              <a:rPr lang="ja-JP" altLang="en-US" sz="2300" dirty="0" smtClean="0">
                <a:solidFill>
                  <a:prstClr val="black"/>
                </a:solidFill>
              </a:rPr>
              <a:t>◎千葉・宮本（</a:t>
            </a:r>
            <a:r>
              <a:rPr lang="en-US" altLang="ja-JP" sz="2300" dirty="0" smtClean="0">
                <a:solidFill>
                  <a:prstClr val="black"/>
                </a:solidFill>
              </a:rPr>
              <a:t>2009</a:t>
            </a:r>
            <a:r>
              <a:rPr lang="ja-JP" altLang="en-US" sz="2300" dirty="0" smtClean="0">
                <a:solidFill>
                  <a:prstClr val="black"/>
                </a:solidFill>
              </a:rPr>
              <a:t>）</a:t>
            </a:r>
            <a:endParaRPr lang="en-US" altLang="ja-JP" sz="2300" dirty="0" smtClean="0">
              <a:solidFill>
                <a:prstClr val="black"/>
              </a:solidFill>
            </a:endParaRPr>
          </a:p>
          <a:p>
            <a:pPr marL="0" lvl="0" indent="0">
              <a:buNone/>
            </a:pPr>
            <a:r>
              <a:rPr lang="ja-JP" altLang="en-US" sz="2300" dirty="0" smtClean="0">
                <a:solidFill>
                  <a:prstClr val="black"/>
                </a:solidFill>
              </a:rPr>
              <a:t>　看護職者などの専門職者のリカバリー志向性を高</a:t>
            </a:r>
            <a:endParaRPr lang="en-US" altLang="ja-JP" sz="2300" dirty="0" smtClean="0">
              <a:solidFill>
                <a:prstClr val="black"/>
              </a:solidFill>
            </a:endParaRPr>
          </a:p>
          <a:p>
            <a:pPr marL="0" lvl="0" indent="0">
              <a:buNone/>
            </a:pPr>
            <a:r>
              <a:rPr lang="ja-JP" altLang="en-US" sz="2300" dirty="0" err="1" smtClean="0">
                <a:solidFill>
                  <a:prstClr val="black"/>
                </a:solidFill>
              </a:rPr>
              <a:t>める</a:t>
            </a:r>
            <a:r>
              <a:rPr lang="ja-JP" altLang="en-US" sz="2300" dirty="0" smtClean="0">
                <a:solidFill>
                  <a:prstClr val="black"/>
                </a:solidFill>
              </a:rPr>
              <a:t>研究を進展させることで、ユーザーの視点に立っ</a:t>
            </a:r>
            <a:endParaRPr lang="en-US" altLang="ja-JP" sz="2300" dirty="0" smtClean="0">
              <a:solidFill>
                <a:prstClr val="black"/>
              </a:solidFill>
            </a:endParaRPr>
          </a:p>
          <a:p>
            <a:pPr marL="0" lvl="0" indent="0">
              <a:buNone/>
            </a:pPr>
            <a:r>
              <a:rPr lang="ja-JP" altLang="en-US" sz="2300" dirty="0" smtClean="0">
                <a:solidFill>
                  <a:prstClr val="black"/>
                </a:solidFill>
              </a:rPr>
              <a:t>た精神保健サービスの発展に、看護の視点から寄与することが期待できる</a:t>
            </a:r>
            <a:endParaRPr lang="en-US" altLang="ja-JP" sz="2300" dirty="0" smtClean="0">
              <a:solidFill>
                <a:prstClr val="black"/>
              </a:solidFill>
            </a:endParaRPr>
          </a:p>
          <a:p>
            <a:pPr marL="0" lvl="0" indent="0">
              <a:buNone/>
            </a:pPr>
            <a:endParaRPr lang="en-US" altLang="ja-JP" sz="2300" dirty="0" smtClean="0">
              <a:solidFill>
                <a:prstClr val="black"/>
              </a:solidFill>
            </a:endParaRPr>
          </a:p>
          <a:p>
            <a:pPr marL="0" lvl="0" indent="0">
              <a:buNone/>
            </a:pPr>
            <a:r>
              <a:rPr lang="ja-JP" altLang="en-US" sz="2300" dirty="0" smtClean="0">
                <a:solidFill>
                  <a:prstClr val="black"/>
                </a:solidFill>
              </a:rPr>
              <a:t>◎心光</a:t>
            </a:r>
            <a:r>
              <a:rPr lang="en-US" altLang="ja-JP" sz="2300" dirty="0">
                <a:solidFill>
                  <a:prstClr val="black"/>
                </a:solidFill>
              </a:rPr>
              <a:t>(2013</a:t>
            </a:r>
            <a:r>
              <a:rPr lang="en-US" altLang="ja-JP" sz="2300" dirty="0" smtClean="0">
                <a:solidFill>
                  <a:prstClr val="black"/>
                </a:solidFill>
              </a:rPr>
              <a:t>)</a:t>
            </a:r>
            <a:endParaRPr lang="en-US" altLang="ja-JP" sz="2300" dirty="0">
              <a:solidFill>
                <a:prstClr val="black"/>
              </a:solidFill>
            </a:endParaRPr>
          </a:p>
          <a:p>
            <a:pPr marL="0" lvl="0" indent="0">
              <a:buNone/>
            </a:pPr>
            <a:r>
              <a:rPr lang="ja-JP" altLang="en-US" sz="2300" dirty="0">
                <a:solidFill>
                  <a:prstClr val="black"/>
                </a:solidFill>
              </a:rPr>
              <a:t>　様々</a:t>
            </a:r>
            <a:r>
              <a:rPr lang="ja-JP" altLang="en-US" sz="2300" dirty="0" smtClean="0">
                <a:solidFill>
                  <a:prstClr val="black"/>
                </a:solidFill>
              </a:rPr>
              <a:t>な場で精神障害の当事者を支援している看護</a:t>
            </a:r>
            <a:endParaRPr lang="en-US" altLang="ja-JP" sz="2300" dirty="0" smtClean="0">
              <a:solidFill>
                <a:prstClr val="black"/>
              </a:solidFill>
            </a:endParaRPr>
          </a:p>
          <a:p>
            <a:pPr marL="0" lvl="0" indent="0">
              <a:buNone/>
            </a:pPr>
            <a:r>
              <a:rPr lang="ja-JP" altLang="en-US" sz="2300" dirty="0" smtClean="0">
                <a:solidFill>
                  <a:prstClr val="black"/>
                </a:solidFill>
              </a:rPr>
              <a:t>護師はそもそもどの</a:t>
            </a:r>
            <a:r>
              <a:rPr lang="ja-JP" altLang="en-US" sz="2300" dirty="0">
                <a:solidFill>
                  <a:prstClr val="black"/>
                </a:solidFill>
              </a:rPr>
              <a:t>よう</a:t>
            </a:r>
            <a:r>
              <a:rPr lang="ja-JP" altLang="en-US" sz="2300" dirty="0" smtClean="0">
                <a:solidFill>
                  <a:prstClr val="black"/>
                </a:solidFill>
              </a:rPr>
              <a:t>な「回復」像</a:t>
            </a:r>
            <a:r>
              <a:rPr lang="ja-JP" altLang="en-US" sz="2300" dirty="0">
                <a:solidFill>
                  <a:prstClr val="black"/>
                </a:solidFill>
              </a:rPr>
              <a:t>を</a:t>
            </a:r>
            <a:r>
              <a:rPr lang="ja-JP" altLang="en-US" sz="2300" dirty="0" smtClean="0">
                <a:solidFill>
                  <a:prstClr val="black"/>
                </a:solidFill>
              </a:rPr>
              <a:t>持って支援に</a:t>
            </a:r>
            <a:r>
              <a:rPr lang="ja-JP" altLang="en-US" sz="2300" dirty="0" err="1" smtClean="0">
                <a:solidFill>
                  <a:prstClr val="black"/>
                </a:solidFill>
              </a:rPr>
              <a:t>あ</a:t>
            </a:r>
            <a:endParaRPr lang="en-US" altLang="ja-JP" sz="2300" dirty="0" smtClean="0">
              <a:solidFill>
                <a:prstClr val="black"/>
              </a:solidFill>
            </a:endParaRPr>
          </a:p>
          <a:p>
            <a:pPr marL="0" lvl="0" indent="0">
              <a:buNone/>
            </a:pPr>
            <a:r>
              <a:rPr lang="ja-JP" altLang="en-US" sz="2300" dirty="0" smtClean="0">
                <a:solidFill>
                  <a:prstClr val="black"/>
                </a:solidFill>
              </a:rPr>
              <a:t>たっているのか、</a:t>
            </a:r>
            <a:r>
              <a:rPr lang="ja-JP" altLang="en-US" sz="2300" dirty="0">
                <a:solidFill>
                  <a:prstClr val="black"/>
                </a:solidFill>
              </a:rPr>
              <a:t>現状</a:t>
            </a:r>
            <a:r>
              <a:rPr lang="ja-JP" altLang="en-US" sz="2300" dirty="0" smtClean="0">
                <a:solidFill>
                  <a:prstClr val="black"/>
                </a:solidFill>
              </a:rPr>
              <a:t>における視点はまだ明らかにさ</a:t>
            </a:r>
            <a:endParaRPr lang="en-US" altLang="ja-JP" sz="2300" dirty="0" smtClean="0">
              <a:solidFill>
                <a:prstClr val="black"/>
              </a:solidFill>
            </a:endParaRPr>
          </a:p>
          <a:p>
            <a:pPr marL="0" lvl="0" indent="0">
              <a:buNone/>
            </a:pPr>
            <a:r>
              <a:rPr lang="ja-JP" altLang="en-US" sz="2300" dirty="0" err="1" smtClean="0">
                <a:solidFill>
                  <a:prstClr val="black"/>
                </a:solidFill>
              </a:rPr>
              <a:t>れて</a:t>
            </a:r>
            <a:r>
              <a:rPr lang="ja-JP" altLang="en-US" sz="2300" dirty="0" smtClean="0">
                <a:solidFill>
                  <a:prstClr val="black"/>
                </a:solidFill>
              </a:rPr>
              <a:t>いない</a:t>
            </a:r>
            <a:endParaRPr kumimoji="1" lang="ja-JP" altLang="en-US" sz="2300" dirty="0"/>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2</a:t>
            </a:fld>
            <a:endParaRPr kumimoji="1" lang="ja-JP" alt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3721194"/>
            <a:ext cx="2316411" cy="3114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63861"/>
            <a:ext cx="2339752" cy="306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208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412776"/>
          </a:xfrm>
        </p:spPr>
        <p:txBody>
          <a:bodyPr>
            <a:normAutofit/>
          </a:bodyPr>
          <a:lstStyle/>
          <a:p>
            <a:pPr algn="l"/>
            <a:r>
              <a:rPr lang="ja-JP" altLang="en-US" dirty="0" smtClean="0"/>
              <a:t>結果 </a:t>
            </a:r>
            <a:r>
              <a:rPr lang="ja-JP" altLang="en-US" dirty="0" smtClean="0">
                <a:solidFill>
                  <a:srgbClr val="FF0000"/>
                </a:solidFill>
              </a:rPr>
              <a:t>「生きる」</a:t>
            </a:r>
            <a:r>
              <a:rPr lang="ja-JP" altLang="en-US" sz="3200" dirty="0" smtClean="0"/>
              <a:t>に関する記述</a:t>
            </a:r>
            <a:r>
              <a:rPr lang="en-US" altLang="ja-JP" sz="3200" dirty="0" smtClean="0"/>
              <a:t/>
            </a:r>
            <a:br>
              <a:rPr lang="en-US" altLang="ja-JP" sz="3200" dirty="0" smtClean="0"/>
            </a:br>
            <a:r>
              <a:rPr lang="ja-JP" altLang="en-US" sz="3200" dirty="0" smtClean="0"/>
              <a:t>　人生</a:t>
            </a:r>
            <a:r>
              <a:rPr lang="ja-JP" altLang="en-US" sz="3200" dirty="0"/>
              <a:t>の</a:t>
            </a:r>
            <a:r>
              <a:rPr lang="ja-JP" altLang="en-US" sz="3200" dirty="0" smtClean="0"/>
              <a:t>ナラティブ＝ライフストーリーの視点</a:t>
            </a:r>
            <a:endParaRPr kumimoji="1" lang="ja-JP" altLang="en-US" sz="3200" dirty="0"/>
          </a:p>
        </p:txBody>
      </p:sp>
      <p:sp>
        <p:nvSpPr>
          <p:cNvPr id="3" name="コンテンツ プレースホルダー 2"/>
          <p:cNvSpPr>
            <a:spLocks noGrp="1"/>
          </p:cNvSpPr>
          <p:nvPr>
            <p:ph idx="1"/>
          </p:nvPr>
        </p:nvSpPr>
        <p:spPr>
          <a:xfrm>
            <a:off x="323528" y="980728"/>
            <a:ext cx="8820472" cy="5877272"/>
          </a:xfrm>
        </p:spPr>
        <p:txBody>
          <a:bodyPr>
            <a:normAutofit fontScale="77500" lnSpcReduction="20000"/>
          </a:bodyPr>
          <a:lstStyle/>
          <a:p>
            <a:pPr marL="0" indent="0">
              <a:buNone/>
            </a:pPr>
            <a:endParaRPr lang="ja-JP" altLang="ja-JP" sz="3800" dirty="0"/>
          </a:p>
          <a:p>
            <a:pPr marL="0" indent="0">
              <a:buNone/>
            </a:pPr>
            <a:endParaRPr lang="en-US" altLang="ja-JP" sz="3800" dirty="0" smtClean="0"/>
          </a:p>
          <a:p>
            <a:pPr marL="0" indent="0">
              <a:buNone/>
            </a:pPr>
            <a:r>
              <a:rPr lang="ja-JP" altLang="en-US" sz="3800" dirty="0" smtClean="0"/>
              <a:t>＜</a:t>
            </a:r>
            <a:r>
              <a:rPr lang="ja-JP" altLang="ja-JP" sz="3800" dirty="0" smtClean="0"/>
              <a:t>印象</a:t>
            </a:r>
            <a:r>
              <a:rPr lang="ja-JP" altLang="ja-JP" sz="3800" dirty="0"/>
              <a:t>に残った</a:t>
            </a:r>
            <a:r>
              <a:rPr lang="ja-JP" altLang="ja-JP" sz="3800" dirty="0" smtClean="0"/>
              <a:t>こと</a:t>
            </a:r>
            <a:r>
              <a:rPr lang="ja-JP" altLang="en-US" sz="3800" dirty="0"/>
              <a:t>＞</a:t>
            </a:r>
            <a:endParaRPr lang="en-US" altLang="ja-JP" sz="3800" dirty="0" smtClean="0"/>
          </a:p>
          <a:p>
            <a:pPr marL="0" indent="0">
              <a:buNone/>
            </a:pPr>
            <a:r>
              <a:rPr lang="ja-JP" altLang="en-US" sz="3800" dirty="0" smtClean="0"/>
              <a:t>　</a:t>
            </a:r>
            <a:r>
              <a:rPr lang="en-US" altLang="ja-JP" sz="3800" dirty="0" smtClean="0"/>
              <a:t>41</a:t>
            </a:r>
            <a:r>
              <a:rPr lang="ja-JP" altLang="ja-JP" sz="3800" dirty="0" smtClean="0"/>
              <a:t>「</a:t>
            </a:r>
            <a:r>
              <a:rPr lang="ja-JP" altLang="ja-JP" sz="3800" dirty="0">
                <a:solidFill>
                  <a:srgbClr val="FF0000"/>
                </a:solidFill>
              </a:rPr>
              <a:t>生きる</a:t>
            </a:r>
            <a:r>
              <a:rPr lang="ja-JP" altLang="ja-JP" sz="3800" dirty="0"/>
              <a:t>力を身につけた</a:t>
            </a:r>
            <a:r>
              <a:rPr lang="ja-JP" altLang="ja-JP" sz="3800" dirty="0" err="1"/>
              <a:t>や</a:t>
            </a:r>
            <a:r>
              <a:rPr lang="ja-JP" altLang="ja-JP" sz="3800" dirty="0">
                <a:solidFill>
                  <a:srgbClr val="FF0000"/>
                </a:solidFill>
              </a:rPr>
              <a:t>生きる</a:t>
            </a:r>
            <a:r>
              <a:rPr lang="ja-JP" altLang="ja-JP" sz="3800" dirty="0"/>
              <a:t>知恵と力</a:t>
            </a:r>
            <a:r>
              <a:rPr lang="ja-JP" altLang="ja-JP" sz="3800" dirty="0" smtClean="0"/>
              <a:t>は</a:t>
            </a:r>
            <a:endParaRPr lang="en-US" altLang="ja-JP" sz="3800" dirty="0" smtClean="0"/>
          </a:p>
          <a:p>
            <a:pPr marL="0" indent="0">
              <a:buNone/>
            </a:pPr>
            <a:r>
              <a:rPr lang="ja-JP" altLang="en-US" sz="3800" dirty="0"/>
              <a:t>　</a:t>
            </a:r>
            <a:r>
              <a:rPr lang="ja-JP" altLang="en-US" sz="3800" dirty="0" smtClean="0"/>
              <a:t>　</a:t>
            </a:r>
            <a:r>
              <a:rPr lang="ja-JP" altLang="ja-JP" sz="3800" dirty="0" smtClean="0"/>
              <a:t>以前</a:t>
            </a:r>
            <a:r>
              <a:rPr lang="ja-JP" altLang="ja-JP" sz="3800" dirty="0"/>
              <a:t>よりついたという言葉</a:t>
            </a:r>
            <a:r>
              <a:rPr lang="ja-JP" altLang="ja-JP" sz="3800" dirty="0" smtClean="0"/>
              <a:t>」</a:t>
            </a:r>
            <a:endParaRPr lang="en-US" altLang="ja-JP" sz="3800" dirty="0"/>
          </a:p>
          <a:p>
            <a:pPr marL="0" indent="0">
              <a:buNone/>
            </a:pPr>
            <a:endParaRPr lang="en-US" altLang="ja-JP" sz="3800" dirty="0" smtClean="0"/>
          </a:p>
          <a:p>
            <a:pPr marL="0" indent="0">
              <a:buNone/>
            </a:pPr>
            <a:r>
              <a:rPr lang="ja-JP" altLang="en-US" sz="3800" dirty="0" smtClean="0"/>
              <a:t>＜</a:t>
            </a:r>
            <a:r>
              <a:rPr lang="ja-JP" altLang="ja-JP" sz="3800" dirty="0" smtClean="0"/>
              <a:t>感想</a:t>
            </a:r>
            <a:r>
              <a:rPr lang="ja-JP" altLang="en-US" sz="3800" dirty="0" smtClean="0"/>
              <a:t>＞</a:t>
            </a:r>
            <a:endParaRPr lang="en-US" altLang="ja-JP" sz="3800" dirty="0" smtClean="0"/>
          </a:p>
          <a:p>
            <a:pPr marL="0" indent="0">
              <a:buNone/>
            </a:pPr>
            <a:r>
              <a:rPr lang="ja-JP" altLang="en-US" sz="3800" dirty="0" smtClean="0"/>
              <a:t>　</a:t>
            </a:r>
            <a:r>
              <a:rPr lang="en-US" altLang="ja-JP" sz="3800" dirty="0" smtClean="0"/>
              <a:t>72</a:t>
            </a:r>
            <a:r>
              <a:rPr lang="ja-JP" altLang="ja-JP" sz="3800" dirty="0" smtClean="0"/>
              <a:t>「</a:t>
            </a:r>
            <a:r>
              <a:rPr lang="ja-JP" altLang="ja-JP" sz="3800" dirty="0"/>
              <a:t>発病前の状態にはもどることができず</a:t>
            </a:r>
            <a:r>
              <a:rPr lang="ja-JP" altLang="ja-JP" sz="3800" dirty="0" smtClean="0"/>
              <a:t>、</a:t>
            </a:r>
            <a:endParaRPr lang="en-US" altLang="ja-JP" sz="3800" dirty="0" smtClean="0"/>
          </a:p>
          <a:p>
            <a:pPr marL="0" indent="0">
              <a:buNone/>
            </a:pPr>
            <a:r>
              <a:rPr lang="ja-JP" altLang="en-US" sz="3800" dirty="0"/>
              <a:t>　</a:t>
            </a:r>
            <a:r>
              <a:rPr lang="ja-JP" altLang="en-US" sz="3800" dirty="0" smtClean="0"/>
              <a:t>　</a:t>
            </a:r>
            <a:r>
              <a:rPr lang="ja-JP" altLang="ja-JP" sz="3800" dirty="0" smtClean="0"/>
              <a:t>社会</a:t>
            </a:r>
            <a:r>
              <a:rPr lang="ja-JP" altLang="ja-JP" sz="3800" dirty="0"/>
              <a:t>に適応しながら寛解という状態で</a:t>
            </a:r>
            <a:r>
              <a:rPr lang="ja-JP" altLang="ja-JP" sz="3800" dirty="0">
                <a:solidFill>
                  <a:srgbClr val="FF0000"/>
                </a:solidFill>
              </a:rPr>
              <a:t>生</a:t>
            </a:r>
            <a:r>
              <a:rPr lang="ja-JP" altLang="ja-JP" sz="3800" dirty="0" smtClean="0">
                <a:solidFill>
                  <a:srgbClr val="FF0000"/>
                </a:solidFill>
              </a:rPr>
              <a:t>きて</a:t>
            </a:r>
            <a:r>
              <a:rPr lang="ja-JP" altLang="ja-JP" sz="3800" dirty="0" smtClean="0"/>
              <a:t>い</a:t>
            </a:r>
            <a:endParaRPr lang="en-US" altLang="ja-JP" sz="3800" dirty="0" smtClean="0"/>
          </a:p>
          <a:p>
            <a:pPr marL="0" indent="0">
              <a:buNone/>
            </a:pPr>
            <a:r>
              <a:rPr lang="ja-JP" altLang="en-US" sz="3800" dirty="0"/>
              <a:t>　</a:t>
            </a:r>
            <a:r>
              <a:rPr lang="ja-JP" altLang="en-US" sz="3800" dirty="0" smtClean="0"/>
              <a:t>　</a:t>
            </a:r>
            <a:r>
              <a:rPr lang="ja-JP" altLang="ja-JP" sz="3800" dirty="0" smtClean="0"/>
              <a:t>る」</a:t>
            </a:r>
            <a:r>
              <a:rPr lang="ja-JP" altLang="en-US" sz="3800" dirty="0" smtClean="0"/>
              <a:t>　</a:t>
            </a:r>
            <a:endParaRPr lang="en-US" altLang="ja-JP" sz="3800" dirty="0"/>
          </a:p>
          <a:p>
            <a:endParaRPr lang="en-US" altLang="ja-JP" sz="3800" dirty="0" smtClean="0"/>
          </a:p>
          <a:p>
            <a:pPr marL="0" indent="0">
              <a:buNone/>
            </a:pPr>
            <a:r>
              <a:rPr lang="ja-JP" altLang="en-US" sz="3800" dirty="0" smtClean="0"/>
              <a:t>　　　　　　　　　　　　　　　　　　　　　　　　　　　　　　など</a:t>
            </a:r>
            <a:endParaRPr lang="ja-JP" altLang="ja-JP" sz="3800" dirty="0"/>
          </a:p>
          <a:p>
            <a:endParaRPr lang="en-US" altLang="ja-JP" dirty="0" smtClean="0"/>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20</a:t>
            </a:fld>
            <a:endParaRPr kumimoji="1" lang="ja-JP" altLang="en-US"/>
          </a:p>
        </p:txBody>
      </p:sp>
    </p:spTree>
    <p:extLst>
      <p:ext uri="{BB962C8B-B14F-4D97-AF65-F5344CB8AC3E}">
        <p14:creationId xmlns:p14="http://schemas.microsoft.com/office/powerpoint/2010/main" val="1521236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52736"/>
          </a:xfrm>
        </p:spPr>
        <p:txBody>
          <a:bodyPr>
            <a:normAutofit/>
          </a:bodyPr>
          <a:lstStyle/>
          <a:p>
            <a:pPr algn="l"/>
            <a:r>
              <a:rPr lang="ja-JP" altLang="en-US" dirty="0" smtClean="0"/>
              <a:t>結果 </a:t>
            </a:r>
            <a:r>
              <a:rPr lang="ja-JP" altLang="en-US" sz="3200" dirty="0" smtClean="0"/>
              <a:t>リカバリー</a:t>
            </a:r>
            <a:r>
              <a:rPr lang="ja-JP" altLang="en-US" dirty="0" smtClean="0">
                <a:solidFill>
                  <a:srgbClr val="FF0000"/>
                </a:solidFill>
              </a:rPr>
              <a:t>「内的状態」</a:t>
            </a:r>
            <a:r>
              <a:rPr lang="ja-JP" altLang="en-US" sz="3200" dirty="0" smtClean="0"/>
              <a:t>にあたる記述</a:t>
            </a:r>
            <a:r>
              <a:rPr lang="ja-JP" altLang="en-US" dirty="0" smtClean="0"/>
              <a:t>　</a:t>
            </a:r>
            <a:endParaRPr kumimoji="1" lang="ja-JP" altLang="en-US" dirty="0"/>
          </a:p>
        </p:txBody>
      </p:sp>
      <p:sp>
        <p:nvSpPr>
          <p:cNvPr id="3" name="コンテンツ プレースホルダー 2"/>
          <p:cNvSpPr>
            <a:spLocks noGrp="1"/>
          </p:cNvSpPr>
          <p:nvPr>
            <p:ph idx="1"/>
          </p:nvPr>
        </p:nvSpPr>
        <p:spPr>
          <a:xfrm>
            <a:off x="0" y="1124744"/>
            <a:ext cx="9144000" cy="5733256"/>
          </a:xfrm>
        </p:spPr>
        <p:txBody>
          <a:bodyPr>
            <a:normAutofit fontScale="25000" lnSpcReduction="20000"/>
          </a:bodyPr>
          <a:lstStyle/>
          <a:p>
            <a:pPr marL="0" lvl="0" indent="0">
              <a:buNone/>
            </a:pPr>
            <a:r>
              <a:rPr lang="ja-JP" altLang="en-US" sz="12800" b="1" i="1" dirty="0" smtClean="0">
                <a:solidFill>
                  <a:prstClr val="black"/>
                </a:solidFill>
              </a:rPr>
              <a:t>「</a:t>
            </a:r>
            <a:r>
              <a:rPr lang="ja-JP" altLang="ja-JP" sz="12800" b="1" i="1" dirty="0" smtClean="0">
                <a:solidFill>
                  <a:prstClr val="black"/>
                </a:solidFill>
              </a:rPr>
              <a:t>自分</a:t>
            </a:r>
            <a:r>
              <a:rPr lang="ja-JP" altLang="ja-JP" sz="12800" b="1" i="1" dirty="0">
                <a:solidFill>
                  <a:prstClr val="black"/>
                </a:solidFill>
              </a:rPr>
              <a:t>がリカバリーしつつあると考える個人によって経験</a:t>
            </a:r>
            <a:r>
              <a:rPr lang="ja-JP" altLang="ja-JP" sz="12800" b="1" i="1" dirty="0" smtClean="0">
                <a:solidFill>
                  <a:prstClr val="black"/>
                </a:solidFill>
              </a:rPr>
              <a:t>される</a:t>
            </a:r>
            <a:r>
              <a:rPr lang="ja-JP" altLang="ja-JP" sz="12800" b="1" i="1" dirty="0" smtClean="0">
                <a:solidFill>
                  <a:srgbClr val="FF0000"/>
                </a:solidFill>
              </a:rPr>
              <a:t>内的</a:t>
            </a:r>
            <a:r>
              <a:rPr lang="ja-JP" altLang="ja-JP" sz="12800" b="1" i="1" dirty="0">
                <a:solidFill>
                  <a:srgbClr val="FF0000"/>
                </a:solidFill>
              </a:rPr>
              <a:t>状態</a:t>
            </a:r>
            <a:r>
              <a:rPr lang="ja-JP" altLang="ja-JP" sz="12800" b="1" i="1" dirty="0">
                <a:solidFill>
                  <a:prstClr val="black"/>
                </a:solidFill>
              </a:rPr>
              <a:t>－希望、癒し、エンパワメント、</a:t>
            </a:r>
            <a:r>
              <a:rPr lang="ja-JP" altLang="ja-JP" sz="12800" b="1" i="1" dirty="0" smtClean="0">
                <a:solidFill>
                  <a:prstClr val="black"/>
                </a:solidFill>
              </a:rPr>
              <a:t>つながり</a:t>
            </a:r>
            <a:r>
              <a:rPr lang="ja-JP" altLang="en-US" sz="12800" b="1" i="1" dirty="0" smtClean="0">
                <a:solidFill>
                  <a:prstClr val="black"/>
                </a:solidFill>
              </a:rPr>
              <a:t>」</a:t>
            </a:r>
            <a:endParaRPr lang="en-US" altLang="ja-JP" sz="12800" dirty="0"/>
          </a:p>
          <a:p>
            <a:pPr marL="0" indent="0">
              <a:buNone/>
            </a:pPr>
            <a:r>
              <a:rPr lang="ja-JP" altLang="en-US" sz="11200" dirty="0" smtClean="0"/>
              <a:t>＜</a:t>
            </a:r>
            <a:r>
              <a:rPr lang="ja-JP" altLang="ja-JP" sz="11200" dirty="0"/>
              <a:t>印象に残ったこと</a:t>
            </a:r>
            <a:r>
              <a:rPr lang="ja-JP" altLang="en-US" sz="11200" dirty="0" smtClean="0"/>
              <a:t>＞</a:t>
            </a:r>
            <a:endParaRPr lang="en-US" altLang="ja-JP" sz="11200" dirty="0" smtClean="0">
              <a:solidFill>
                <a:srgbClr val="FF0000"/>
              </a:solidFill>
            </a:endParaRPr>
          </a:p>
          <a:p>
            <a:pPr marL="0" indent="0">
              <a:buNone/>
            </a:pPr>
            <a:r>
              <a:rPr lang="en-US" altLang="ja-JP" sz="11200" dirty="0" smtClean="0"/>
              <a:t>78</a:t>
            </a:r>
            <a:r>
              <a:rPr lang="ja-JP" altLang="en-US" sz="11200" dirty="0" smtClean="0"/>
              <a:t>「</a:t>
            </a:r>
            <a:r>
              <a:rPr lang="ja-JP" altLang="ja-JP" sz="11200" dirty="0" smtClean="0"/>
              <a:t>病気</a:t>
            </a:r>
            <a:r>
              <a:rPr lang="ja-JP" altLang="ja-JP" sz="11200" dirty="0"/>
              <a:t>は治った、治らない、ではなく、病状を自身</a:t>
            </a:r>
            <a:r>
              <a:rPr lang="ja-JP" altLang="ja-JP" sz="11200" dirty="0" smtClean="0"/>
              <a:t>でコント</a:t>
            </a:r>
            <a:endParaRPr lang="en-US" altLang="ja-JP" sz="11200" dirty="0" smtClean="0"/>
          </a:p>
          <a:p>
            <a:pPr marL="0" indent="0">
              <a:buNone/>
            </a:pPr>
            <a:r>
              <a:rPr lang="ja-JP" altLang="en-US" sz="11200" dirty="0"/>
              <a:t>　</a:t>
            </a:r>
            <a:r>
              <a:rPr lang="ja-JP" altLang="en-US" sz="11200" dirty="0" smtClean="0"/>
              <a:t>　</a:t>
            </a:r>
            <a:r>
              <a:rPr lang="ja-JP" altLang="ja-JP" sz="11200" dirty="0" smtClean="0"/>
              <a:t>ロール</a:t>
            </a:r>
            <a:r>
              <a:rPr lang="ja-JP" altLang="ja-JP" sz="11200" dirty="0"/>
              <a:t>して社会生活が営めるようになる</a:t>
            </a:r>
            <a:r>
              <a:rPr lang="ja-JP" altLang="ja-JP" sz="11200" dirty="0" smtClean="0"/>
              <a:t>ことと</a:t>
            </a:r>
            <a:r>
              <a:rPr lang="ja-JP" altLang="ja-JP" sz="11200" dirty="0"/>
              <a:t>いう</a:t>
            </a:r>
            <a:r>
              <a:rPr lang="ja-JP" altLang="ja-JP" sz="11200" dirty="0" smtClean="0"/>
              <a:t>のがわ</a:t>
            </a:r>
            <a:endParaRPr lang="en-US" altLang="ja-JP" sz="11200" dirty="0" smtClean="0"/>
          </a:p>
          <a:p>
            <a:pPr marL="0" indent="0">
              <a:buNone/>
            </a:pPr>
            <a:r>
              <a:rPr lang="ja-JP" altLang="en-US" sz="11200" dirty="0"/>
              <a:t>　</a:t>
            </a:r>
            <a:r>
              <a:rPr lang="ja-JP" altLang="en-US" sz="11200" dirty="0" smtClean="0"/>
              <a:t>　</a:t>
            </a:r>
            <a:r>
              <a:rPr lang="ja-JP" altLang="ja-JP" sz="11200" dirty="0" smtClean="0"/>
              <a:t>かった</a:t>
            </a:r>
            <a:r>
              <a:rPr lang="ja-JP" altLang="en-US" sz="11200" dirty="0" smtClean="0"/>
              <a:t>」</a:t>
            </a:r>
            <a:endParaRPr lang="en-US" altLang="ja-JP" sz="11200" dirty="0" smtClean="0"/>
          </a:p>
          <a:p>
            <a:pPr marL="0" indent="0">
              <a:buNone/>
            </a:pPr>
            <a:r>
              <a:rPr lang="en-US" altLang="ja-JP" sz="11200" dirty="0" smtClean="0">
                <a:solidFill>
                  <a:srgbClr val="0070C0"/>
                </a:solidFill>
              </a:rPr>
              <a:t>98</a:t>
            </a:r>
            <a:r>
              <a:rPr lang="ja-JP" altLang="ja-JP" sz="11200" dirty="0" smtClean="0">
                <a:solidFill>
                  <a:srgbClr val="0070C0"/>
                </a:solidFill>
              </a:rPr>
              <a:t>「</a:t>
            </a:r>
            <a:r>
              <a:rPr lang="ja-JP" altLang="ja-JP" sz="11200" dirty="0">
                <a:solidFill>
                  <a:srgbClr val="0070C0"/>
                </a:solidFill>
              </a:rPr>
              <a:t>完治していなくても自分でコントロールできる</a:t>
            </a:r>
            <a:r>
              <a:rPr lang="ja-JP" altLang="ja-JP" sz="11200" dirty="0" smtClean="0">
                <a:solidFill>
                  <a:srgbClr val="0070C0"/>
                </a:solidFill>
              </a:rPr>
              <a:t>ように</a:t>
            </a:r>
            <a:r>
              <a:rPr lang="ja-JP" altLang="ja-JP" sz="11200" dirty="0">
                <a:solidFill>
                  <a:srgbClr val="0070C0"/>
                </a:solidFill>
              </a:rPr>
              <a:t>なる</a:t>
            </a:r>
            <a:r>
              <a:rPr lang="ja-JP" altLang="ja-JP" sz="11200" dirty="0" err="1" smtClean="0">
                <a:solidFill>
                  <a:srgbClr val="0070C0"/>
                </a:solidFill>
              </a:rPr>
              <a:t>こ</a:t>
            </a:r>
            <a:endParaRPr lang="en-US" altLang="ja-JP" sz="11200" dirty="0" smtClean="0">
              <a:solidFill>
                <a:srgbClr val="0070C0"/>
              </a:solidFill>
            </a:endParaRPr>
          </a:p>
          <a:p>
            <a:pPr marL="0" indent="0">
              <a:buNone/>
            </a:pPr>
            <a:r>
              <a:rPr lang="ja-JP" altLang="en-US" sz="11200" dirty="0">
                <a:solidFill>
                  <a:srgbClr val="0070C0"/>
                </a:solidFill>
              </a:rPr>
              <a:t>　</a:t>
            </a:r>
            <a:r>
              <a:rPr lang="ja-JP" altLang="en-US" sz="11200" dirty="0" smtClean="0">
                <a:solidFill>
                  <a:srgbClr val="0070C0"/>
                </a:solidFill>
              </a:rPr>
              <a:t>　</a:t>
            </a:r>
            <a:r>
              <a:rPr lang="ja-JP" altLang="ja-JP" sz="11200" dirty="0" smtClean="0">
                <a:solidFill>
                  <a:srgbClr val="0070C0"/>
                </a:solidFill>
              </a:rPr>
              <a:t>と</a:t>
            </a:r>
            <a:r>
              <a:rPr lang="ja-JP" altLang="en-US" sz="11200" dirty="0" smtClean="0">
                <a:solidFill>
                  <a:srgbClr val="0070C0"/>
                </a:solidFill>
              </a:rPr>
              <a:t>」</a:t>
            </a:r>
            <a:endParaRPr lang="en-US" altLang="ja-JP" sz="11200" dirty="0" smtClean="0">
              <a:solidFill>
                <a:srgbClr val="0070C0"/>
              </a:solidFill>
            </a:endParaRPr>
          </a:p>
          <a:p>
            <a:pPr marL="0" indent="0">
              <a:buNone/>
            </a:pPr>
            <a:r>
              <a:rPr lang="en-US" altLang="ja-JP" sz="11200" dirty="0" smtClean="0">
                <a:solidFill>
                  <a:srgbClr val="00B050"/>
                </a:solidFill>
              </a:rPr>
              <a:t>109</a:t>
            </a:r>
            <a:r>
              <a:rPr lang="ja-JP" altLang="en-US" sz="11200" dirty="0" smtClean="0">
                <a:solidFill>
                  <a:srgbClr val="00B050"/>
                </a:solidFill>
              </a:rPr>
              <a:t>「</a:t>
            </a:r>
            <a:r>
              <a:rPr lang="ja-JP" altLang="ja-JP" sz="11200" dirty="0">
                <a:solidFill>
                  <a:srgbClr val="00B050"/>
                </a:solidFill>
              </a:rPr>
              <a:t>治る、治らないではなく成長できたか、という</a:t>
            </a:r>
            <a:r>
              <a:rPr lang="ja-JP" altLang="ja-JP" sz="11200" dirty="0" smtClean="0">
                <a:solidFill>
                  <a:srgbClr val="00B050"/>
                </a:solidFill>
              </a:rPr>
              <a:t>こと</a:t>
            </a:r>
            <a:r>
              <a:rPr lang="ja-JP" altLang="en-US" sz="11200" dirty="0" smtClean="0">
                <a:solidFill>
                  <a:srgbClr val="00B050"/>
                </a:solidFill>
              </a:rPr>
              <a:t>」</a:t>
            </a:r>
            <a:endParaRPr lang="en-US" altLang="ja-JP" sz="11200" dirty="0">
              <a:solidFill>
                <a:srgbClr val="00B050"/>
              </a:solidFill>
            </a:endParaRPr>
          </a:p>
          <a:p>
            <a:pPr marL="0" indent="0">
              <a:buNone/>
            </a:pPr>
            <a:r>
              <a:rPr lang="en-US" altLang="ja-JP" sz="11200" dirty="0" smtClean="0"/>
              <a:t>113</a:t>
            </a:r>
            <a:r>
              <a:rPr lang="ja-JP" altLang="en-US" sz="11200" dirty="0" smtClean="0"/>
              <a:t>「自分が暴れてしまったりすることを防ぐために、ジャンプ</a:t>
            </a:r>
            <a:endParaRPr lang="en-US" altLang="ja-JP" sz="11200" dirty="0" smtClean="0"/>
          </a:p>
          <a:p>
            <a:pPr marL="0" indent="0">
              <a:buNone/>
            </a:pPr>
            <a:r>
              <a:rPr lang="ja-JP" altLang="en-US" sz="11200" dirty="0"/>
              <a:t>　</a:t>
            </a:r>
            <a:r>
              <a:rPr lang="ja-JP" altLang="en-US" sz="11200" dirty="0" smtClean="0"/>
              <a:t>　　をしていたということ」　　　　　　　　　　　　　　　　　　など</a:t>
            </a:r>
            <a:endParaRPr lang="en-US" altLang="ja-JP" sz="11200" dirty="0" smtClean="0"/>
          </a:p>
          <a:p>
            <a:pPr marL="0" indent="0">
              <a:buNone/>
            </a:pPr>
            <a:endParaRPr lang="en-US" altLang="ja-JP" sz="12800" dirty="0"/>
          </a:p>
          <a:p>
            <a:pPr marL="0" indent="0">
              <a:buNone/>
            </a:pPr>
            <a:r>
              <a:rPr lang="ja-JP" altLang="en-US" sz="12800" dirty="0" smtClean="0"/>
              <a:t>　　　　　　　　　　　　　　　　　　　　　　　　　　　　　　　　　　</a:t>
            </a:r>
            <a:endParaRPr lang="en-US" altLang="ja-JP" sz="12800" dirty="0" smtClean="0"/>
          </a:p>
          <a:p>
            <a:pPr marL="0" indent="0">
              <a:buNone/>
            </a:pPr>
            <a:endParaRPr lang="en-US" altLang="ja-JP" sz="2600" dirty="0" smtClean="0"/>
          </a:p>
          <a:p>
            <a:pPr marL="0" indent="0">
              <a:buNone/>
            </a:pPr>
            <a:endParaRPr lang="en-US" altLang="ja-JP" sz="2600" dirty="0"/>
          </a:p>
          <a:p>
            <a:pPr marL="0" indent="0">
              <a:buNone/>
            </a:pPr>
            <a:endParaRPr lang="en-US" altLang="ja-JP" sz="2600" dirty="0"/>
          </a:p>
          <a:p>
            <a:pPr marL="0" indent="0">
              <a:buNone/>
            </a:pPr>
            <a:endParaRPr lang="en-US" altLang="ja-JP" sz="2600" dirty="0"/>
          </a:p>
          <a:p>
            <a:endParaRPr lang="en-US" altLang="ja-JP" sz="2600" dirty="0" smtClean="0"/>
          </a:p>
          <a:p>
            <a:pPr marL="0" indent="0">
              <a:buNone/>
            </a:pPr>
            <a:r>
              <a:rPr lang="ja-JP" altLang="en-US" sz="2600" dirty="0" smtClean="0"/>
              <a:t>　　　　　　　　　　　　　　　　　　　　　　　　　　　　　　</a:t>
            </a:r>
            <a:endParaRPr lang="ja-JP" altLang="ja-JP" sz="2600" dirty="0"/>
          </a:p>
          <a:p>
            <a:endParaRPr lang="en-US" altLang="ja-JP" dirty="0" smtClean="0"/>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21</a:t>
            </a:fld>
            <a:endParaRPr kumimoji="1" lang="ja-JP" altLang="en-US" dirty="0"/>
          </a:p>
        </p:txBody>
      </p:sp>
    </p:spTree>
    <p:extLst>
      <p:ext uri="{BB962C8B-B14F-4D97-AF65-F5344CB8AC3E}">
        <p14:creationId xmlns:p14="http://schemas.microsoft.com/office/powerpoint/2010/main" val="2485571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08720"/>
          </a:xfrm>
        </p:spPr>
        <p:txBody>
          <a:bodyPr>
            <a:normAutofit/>
          </a:bodyPr>
          <a:lstStyle/>
          <a:p>
            <a:pPr algn="l"/>
            <a:r>
              <a:rPr lang="ja-JP" altLang="en-US" dirty="0" smtClean="0"/>
              <a:t>結果 </a:t>
            </a:r>
            <a:r>
              <a:rPr lang="ja-JP" altLang="en-US" sz="3200" dirty="0" smtClean="0"/>
              <a:t>リカバリー</a:t>
            </a:r>
            <a:r>
              <a:rPr lang="ja-JP" altLang="en-US" dirty="0" smtClean="0">
                <a:solidFill>
                  <a:srgbClr val="FF0000"/>
                </a:solidFill>
              </a:rPr>
              <a:t>「外的状態」</a:t>
            </a:r>
            <a:r>
              <a:rPr lang="ja-JP" altLang="en-US" sz="3200" dirty="0" smtClean="0"/>
              <a:t>にあたる記述</a:t>
            </a:r>
            <a:r>
              <a:rPr lang="ja-JP" altLang="en-US" dirty="0" smtClean="0"/>
              <a:t>　</a:t>
            </a:r>
            <a:endParaRPr kumimoji="1" lang="ja-JP" altLang="en-US" dirty="0"/>
          </a:p>
        </p:txBody>
      </p:sp>
      <p:sp>
        <p:nvSpPr>
          <p:cNvPr id="3" name="コンテンツ プレースホルダー 2"/>
          <p:cNvSpPr>
            <a:spLocks noGrp="1"/>
          </p:cNvSpPr>
          <p:nvPr>
            <p:ph idx="1"/>
          </p:nvPr>
        </p:nvSpPr>
        <p:spPr>
          <a:xfrm>
            <a:off x="0" y="836712"/>
            <a:ext cx="9144000" cy="6021288"/>
          </a:xfrm>
        </p:spPr>
        <p:txBody>
          <a:bodyPr>
            <a:normAutofit fontScale="25000" lnSpcReduction="20000"/>
          </a:bodyPr>
          <a:lstStyle/>
          <a:p>
            <a:pPr marL="0" indent="0">
              <a:buNone/>
            </a:pPr>
            <a:r>
              <a:rPr lang="ja-JP" altLang="en-US" sz="12800" b="1" i="1" dirty="0" smtClean="0"/>
              <a:t>「</a:t>
            </a:r>
            <a:r>
              <a:rPr lang="ja-JP" altLang="ja-JP" sz="12800" b="1" i="1" dirty="0" smtClean="0"/>
              <a:t>リカバリー</a:t>
            </a:r>
            <a:r>
              <a:rPr lang="ja-JP" altLang="ja-JP" sz="12800" b="1" i="1" dirty="0"/>
              <a:t>を促進する</a:t>
            </a:r>
            <a:r>
              <a:rPr lang="ja-JP" altLang="ja-JP" sz="12800" b="1" i="1" dirty="0">
                <a:solidFill>
                  <a:srgbClr val="FF0000"/>
                </a:solidFill>
              </a:rPr>
              <a:t>外的状態</a:t>
            </a:r>
            <a:r>
              <a:rPr lang="ja-JP" altLang="ja-JP" sz="12800" b="1" i="1" dirty="0"/>
              <a:t>－人権の行使、</a:t>
            </a:r>
            <a:r>
              <a:rPr lang="ja-JP" altLang="ja-JP" sz="12800" b="1" i="1" dirty="0" smtClean="0"/>
              <a:t>ポ</a:t>
            </a:r>
            <a:endParaRPr lang="en-US" altLang="ja-JP" sz="12800" b="1" i="1" dirty="0" smtClean="0"/>
          </a:p>
          <a:p>
            <a:pPr marL="0" indent="0">
              <a:buNone/>
            </a:pPr>
            <a:r>
              <a:rPr lang="ja-JP" altLang="ja-JP" sz="12800" b="1" i="1" dirty="0" smtClean="0"/>
              <a:t>ジティブ</a:t>
            </a:r>
            <a:r>
              <a:rPr lang="ja-JP" altLang="ja-JP" sz="12800" b="1" i="1" dirty="0"/>
              <a:t>な癒し</a:t>
            </a:r>
            <a:r>
              <a:rPr lang="ja-JP" altLang="ja-JP" sz="12800" b="1" i="1" dirty="0" smtClean="0"/>
              <a:t>の文化</a:t>
            </a:r>
            <a:r>
              <a:rPr lang="ja-JP" altLang="ja-JP" sz="12800" b="1" i="1" dirty="0"/>
              <a:t>、リカバリー志向の</a:t>
            </a:r>
            <a:r>
              <a:rPr lang="ja-JP" altLang="ja-JP" sz="12800" b="1" i="1" dirty="0" smtClean="0"/>
              <a:t>サービス</a:t>
            </a:r>
            <a:r>
              <a:rPr lang="ja-JP" altLang="en-US" sz="12800" b="1" i="1" dirty="0" smtClean="0"/>
              <a:t>」</a:t>
            </a:r>
            <a:endParaRPr lang="en-US" altLang="ja-JP" sz="12800" b="1" i="1" dirty="0"/>
          </a:p>
          <a:p>
            <a:pPr marL="0" indent="0">
              <a:buNone/>
            </a:pPr>
            <a:endParaRPr lang="en-US" altLang="ja-JP" sz="3300" dirty="0" smtClean="0"/>
          </a:p>
          <a:p>
            <a:pPr marL="0" indent="0">
              <a:buNone/>
            </a:pPr>
            <a:r>
              <a:rPr lang="ja-JP" altLang="en-US" sz="11200" dirty="0"/>
              <a:t>＜</a:t>
            </a:r>
            <a:r>
              <a:rPr lang="ja-JP" altLang="ja-JP" sz="11200" dirty="0"/>
              <a:t>感想</a:t>
            </a:r>
            <a:r>
              <a:rPr lang="ja-JP" altLang="en-US" sz="11200" dirty="0" smtClean="0"/>
              <a:t>＞</a:t>
            </a:r>
            <a:endParaRPr lang="en-US" altLang="ja-JP" sz="11200" dirty="0" smtClean="0"/>
          </a:p>
          <a:p>
            <a:pPr marL="0" indent="0">
              <a:buNone/>
            </a:pPr>
            <a:r>
              <a:rPr lang="en-US" altLang="ja-JP" sz="11200" dirty="0"/>
              <a:t>44</a:t>
            </a:r>
            <a:r>
              <a:rPr lang="ja-JP" altLang="en-US" sz="11200" dirty="0"/>
              <a:t>「</a:t>
            </a:r>
            <a:r>
              <a:rPr lang="ja-JP" altLang="ja-JP" sz="11200" dirty="0"/>
              <a:t>治る、回復するには、やはり患者と、その周りが</a:t>
            </a:r>
            <a:r>
              <a:rPr lang="ja-JP" altLang="ja-JP" sz="11200" dirty="0" smtClean="0"/>
              <a:t>助け</a:t>
            </a:r>
            <a:endParaRPr lang="en-US" altLang="ja-JP" sz="11200" dirty="0" smtClean="0"/>
          </a:p>
          <a:p>
            <a:pPr marL="0" indent="0">
              <a:buNone/>
            </a:pPr>
            <a:r>
              <a:rPr lang="ja-JP" altLang="en-US" sz="11200" dirty="0"/>
              <a:t>　</a:t>
            </a:r>
            <a:r>
              <a:rPr lang="ja-JP" altLang="ja-JP" sz="11200" dirty="0" err="1" smtClean="0"/>
              <a:t>て</a:t>
            </a:r>
            <a:r>
              <a:rPr lang="ja-JP" altLang="ja-JP" sz="11200" dirty="0"/>
              <a:t>くれることが大切であって、看護師は、そういった</a:t>
            </a:r>
            <a:r>
              <a:rPr lang="ja-JP" altLang="ja-JP" sz="11200" dirty="0" smtClean="0"/>
              <a:t>環</a:t>
            </a:r>
            <a:endParaRPr lang="en-US" altLang="ja-JP" sz="11200" dirty="0" smtClean="0"/>
          </a:p>
          <a:p>
            <a:pPr marL="0" indent="0">
              <a:buNone/>
            </a:pPr>
            <a:r>
              <a:rPr lang="ja-JP" altLang="en-US" sz="11200" dirty="0"/>
              <a:t>　</a:t>
            </a:r>
            <a:r>
              <a:rPr lang="ja-JP" altLang="ja-JP" sz="11200" dirty="0" smtClean="0"/>
              <a:t>境</a:t>
            </a:r>
            <a:r>
              <a:rPr lang="ja-JP" altLang="ja-JP" sz="11200" dirty="0"/>
              <a:t>を作りだすことが重要なのだと感じた</a:t>
            </a:r>
            <a:r>
              <a:rPr lang="ja-JP" altLang="en-US" sz="11200" dirty="0"/>
              <a:t>」</a:t>
            </a:r>
            <a:endParaRPr lang="en-US" altLang="ja-JP" sz="11200" dirty="0"/>
          </a:p>
          <a:p>
            <a:pPr marL="0" indent="0">
              <a:buNone/>
            </a:pPr>
            <a:r>
              <a:rPr lang="en-US" altLang="ja-JP" sz="11200" dirty="0"/>
              <a:t>65</a:t>
            </a:r>
            <a:r>
              <a:rPr lang="ja-JP" altLang="en-US" sz="11200" dirty="0"/>
              <a:t>「</a:t>
            </a:r>
            <a:r>
              <a:rPr lang="ja-JP" altLang="ja-JP" sz="11200" dirty="0"/>
              <a:t>統合失調症の人が社会復帰しても暮らしやすい</a:t>
            </a:r>
            <a:r>
              <a:rPr lang="ja-JP" altLang="ja-JP" sz="11200" dirty="0" smtClean="0"/>
              <a:t>社会</a:t>
            </a:r>
            <a:endParaRPr lang="en-US" altLang="ja-JP" sz="11200" dirty="0" smtClean="0"/>
          </a:p>
          <a:p>
            <a:pPr marL="0" indent="0">
              <a:buNone/>
            </a:pPr>
            <a:r>
              <a:rPr lang="ja-JP" altLang="en-US" sz="11200" dirty="0"/>
              <a:t>　</a:t>
            </a:r>
            <a:r>
              <a:rPr lang="ja-JP" altLang="ja-JP" sz="11200" dirty="0" err="1" smtClean="0"/>
              <a:t>づ</a:t>
            </a:r>
            <a:r>
              <a:rPr lang="ja-JP" altLang="ja-JP" sz="11200" dirty="0"/>
              <a:t>くりをしたいし、病院から退院していく患者さん</a:t>
            </a:r>
            <a:r>
              <a:rPr lang="ja-JP" altLang="ja-JP" sz="11200" dirty="0" smtClean="0"/>
              <a:t>を</a:t>
            </a:r>
            <a:r>
              <a:rPr lang="ja-JP" altLang="en-US" sz="11200" dirty="0" smtClean="0"/>
              <a:t>サ</a:t>
            </a:r>
            <a:endParaRPr lang="en-US" altLang="ja-JP" sz="11200" dirty="0" smtClean="0"/>
          </a:p>
          <a:p>
            <a:pPr marL="0" indent="0">
              <a:buNone/>
            </a:pPr>
            <a:r>
              <a:rPr lang="ja-JP" altLang="en-US" sz="11200" dirty="0" smtClean="0"/>
              <a:t>　</a:t>
            </a:r>
            <a:r>
              <a:rPr lang="ja-JP" altLang="ja-JP" sz="11200" dirty="0" smtClean="0"/>
              <a:t>ポート</a:t>
            </a:r>
            <a:r>
              <a:rPr lang="ja-JP" altLang="ja-JP" sz="11200" dirty="0"/>
              <a:t>したい</a:t>
            </a:r>
            <a:r>
              <a:rPr lang="ja-JP" altLang="en-US" sz="11200" dirty="0"/>
              <a:t>」</a:t>
            </a:r>
            <a:endParaRPr lang="en-US" altLang="ja-JP" sz="11200" dirty="0"/>
          </a:p>
          <a:p>
            <a:pPr marL="0" indent="0">
              <a:buNone/>
            </a:pPr>
            <a:r>
              <a:rPr lang="en-US" altLang="ja-JP" sz="11200" dirty="0">
                <a:solidFill>
                  <a:srgbClr val="0070C0"/>
                </a:solidFill>
              </a:rPr>
              <a:t>98</a:t>
            </a:r>
            <a:r>
              <a:rPr lang="ja-JP" altLang="en-US" sz="11200" dirty="0">
                <a:solidFill>
                  <a:srgbClr val="0070C0"/>
                </a:solidFill>
              </a:rPr>
              <a:t>「</a:t>
            </a:r>
            <a:r>
              <a:rPr lang="ja-JP" altLang="ja-JP" sz="11200" dirty="0">
                <a:solidFill>
                  <a:srgbClr val="0070C0"/>
                </a:solidFill>
              </a:rPr>
              <a:t>統合失調症の人を周りの人皆で支えることが大切</a:t>
            </a:r>
            <a:r>
              <a:rPr lang="ja-JP" altLang="ja-JP" sz="11200" dirty="0" smtClean="0">
                <a:solidFill>
                  <a:srgbClr val="0070C0"/>
                </a:solidFill>
              </a:rPr>
              <a:t>な</a:t>
            </a:r>
            <a:endParaRPr lang="en-US" altLang="ja-JP" sz="11200" dirty="0" smtClean="0">
              <a:solidFill>
                <a:srgbClr val="0070C0"/>
              </a:solidFill>
            </a:endParaRPr>
          </a:p>
          <a:p>
            <a:pPr marL="0" indent="0">
              <a:buNone/>
            </a:pPr>
            <a:r>
              <a:rPr lang="ja-JP" altLang="en-US" sz="11200" dirty="0">
                <a:solidFill>
                  <a:srgbClr val="0070C0"/>
                </a:solidFill>
              </a:rPr>
              <a:t>　</a:t>
            </a:r>
            <a:r>
              <a:rPr lang="ja-JP" altLang="en-US" sz="11200" dirty="0" smtClean="0">
                <a:solidFill>
                  <a:srgbClr val="0070C0"/>
                </a:solidFill>
              </a:rPr>
              <a:t>　</a:t>
            </a:r>
            <a:r>
              <a:rPr lang="ja-JP" altLang="ja-JP" sz="11200" dirty="0" smtClean="0">
                <a:solidFill>
                  <a:srgbClr val="0070C0"/>
                </a:solidFill>
              </a:rPr>
              <a:t>のだなと</a:t>
            </a:r>
            <a:r>
              <a:rPr lang="ja-JP" altLang="ja-JP" sz="11200" dirty="0">
                <a:solidFill>
                  <a:srgbClr val="0070C0"/>
                </a:solidFill>
              </a:rPr>
              <a:t>思った</a:t>
            </a:r>
            <a:r>
              <a:rPr lang="ja-JP" altLang="ja-JP" sz="11200" dirty="0" smtClean="0">
                <a:solidFill>
                  <a:srgbClr val="0070C0"/>
                </a:solidFill>
              </a:rPr>
              <a:t>」</a:t>
            </a:r>
            <a:endParaRPr lang="en-US" altLang="ja-JP" sz="11200" dirty="0" smtClean="0">
              <a:solidFill>
                <a:srgbClr val="0070C0"/>
              </a:solidFill>
            </a:endParaRPr>
          </a:p>
          <a:p>
            <a:pPr marL="0" indent="0">
              <a:buNone/>
            </a:pPr>
            <a:r>
              <a:rPr lang="en-US" altLang="ja-JP" sz="11200" dirty="0" smtClean="0">
                <a:solidFill>
                  <a:srgbClr val="00B050"/>
                </a:solidFill>
              </a:rPr>
              <a:t>109</a:t>
            </a:r>
            <a:r>
              <a:rPr lang="ja-JP" altLang="en-US" sz="11200" dirty="0" smtClean="0">
                <a:solidFill>
                  <a:srgbClr val="00B050"/>
                </a:solidFill>
              </a:rPr>
              <a:t>「統合失調症の人も自分の行動を変えようと努力し</a:t>
            </a:r>
            <a:endParaRPr lang="en-US" altLang="ja-JP" sz="11200" dirty="0" smtClean="0">
              <a:solidFill>
                <a:srgbClr val="00B050"/>
              </a:solidFill>
            </a:endParaRPr>
          </a:p>
          <a:p>
            <a:pPr marL="0" indent="0">
              <a:buNone/>
            </a:pPr>
            <a:r>
              <a:rPr lang="ja-JP" altLang="en-US" sz="11200" dirty="0">
                <a:solidFill>
                  <a:srgbClr val="00B050"/>
                </a:solidFill>
              </a:rPr>
              <a:t>　</a:t>
            </a:r>
            <a:r>
              <a:rPr lang="ja-JP" altLang="en-US" sz="11200" dirty="0" smtClean="0">
                <a:solidFill>
                  <a:srgbClr val="00B050"/>
                </a:solidFill>
              </a:rPr>
              <a:t>　ている。それを受けとめて向き合える人になりたい」</a:t>
            </a:r>
            <a:r>
              <a:rPr lang="ja-JP" altLang="en-US" sz="11200" dirty="0" smtClean="0"/>
              <a:t>など</a:t>
            </a:r>
            <a:endParaRPr lang="en-US" altLang="ja-JP" sz="11200" dirty="0"/>
          </a:p>
          <a:p>
            <a:pPr marL="0" indent="0">
              <a:buNone/>
            </a:pPr>
            <a:endParaRPr lang="en-US" altLang="ja-JP" sz="2600" dirty="0"/>
          </a:p>
          <a:p>
            <a:pPr marL="0" indent="0">
              <a:buNone/>
            </a:pPr>
            <a:endParaRPr lang="en-US" altLang="ja-JP" sz="2600" dirty="0"/>
          </a:p>
          <a:p>
            <a:pPr marL="0" indent="0">
              <a:buNone/>
            </a:pPr>
            <a:endParaRPr lang="en-US" altLang="ja-JP" sz="2600" dirty="0"/>
          </a:p>
          <a:p>
            <a:endParaRPr lang="en-US" altLang="ja-JP" sz="2600" dirty="0" smtClean="0"/>
          </a:p>
          <a:p>
            <a:pPr marL="0" indent="0">
              <a:buNone/>
            </a:pPr>
            <a:r>
              <a:rPr lang="ja-JP" altLang="en-US" sz="2600" dirty="0" smtClean="0"/>
              <a:t>　　　　　　　　　　　　　　　　　　　　　　　　　　　　</a:t>
            </a:r>
            <a:r>
              <a:rPr lang="ja-JP" altLang="en-US" sz="9800" dirty="0" smtClean="0"/>
              <a:t>　　　　　　　　　　　　　　　　　　　　　</a:t>
            </a:r>
            <a:endParaRPr lang="ja-JP" altLang="ja-JP" sz="9800" dirty="0"/>
          </a:p>
          <a:p>
            <a:endParaRPr lang="en-US" altLang="ja-JP" dirty="0" smtClean="0"/>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22</a:t>
            </a:fld>
            <a:endParaRPr kumimoji="1" lang="ja-JP" altLang="en-US"/>
          </a:p>
        </p:txBody>
      </p:sp>
    </p:spTree>
    <p:extLst>
      <p:ext uri="{BB962C8B-B14F-4D97-AF65-F5344CB8AC3E}">
        <p14:creationId xmlns:p14="http://schemas.microsoft.com/office/powerpoint/2010/main" val="553977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8856984" cy="792088"/>
          </a:xfrm>
        </p:spPr>
        <p:txBody>
          <a:bodyPr>
            <a:normAutofit/>
          </a:bodyPr>
          <a:lstStyle/>
          <a:p>
            <a:pPr algn="l"/>
            <a:r>
              <a:rPr kumimoji="1" lang="ja-JP" altLang="en-US" dirty="0" smtClean="0"/>
              <a:t>考察　学生の</a:t>
            </a:r>
            <a:r>
              <a:rPr lang="ja-JP" altLang="en-US" dirty="0" smtClean="0"/>
              <a:t>受けとめ</a:t>
            </a:r>
            <a:endParaRPr kumimoji="1" lang="ja-JP" altLang="en-US" dirty="0"/>
          </a:p>
        </p:txBody>
      </p:sp>
      <p:sp>
        <p:nvSpPr>
          <p:cNvPr id="3" name="コンテンツ プレースホルダー 2"/>
          <p:cNvSpPr>
            <a:spLocks noGrp="1"/>
          </p:cNvSpPr>
          <p:nvPr>
            <p:ph idx="1"/>
          </p:nvPr>
        </p:nvSpPr>
        <p:spPr>
          <a:xfrm>
            <a:off x="0" y="1016732"/>
            <a:ext cx="9144000" cy="5841268"/>
          </a:xfrm>
        </p:spPr>
        <p:txBody>
          <a:bodyPr>
            <a:normAutofit fontScale="25000" lnSpcReduction="20000"/>
          </a:bodyPr>
          <a:lstStyle/>
          <a:p>
            <a:pPr marL="0" indent="0">
              <a:buNone/>
            </a:pPr>
            <a:r>
              <a:rPr lang="ja-JP" altLang="en-US" sz="12800" dirty="0" smtClean="0">
                <a:solidFill>
                  <a:prstClr val="black"/>
                </a:solidFill>
              </a:rPr>
              <a:t>◎質問</a:t>
            </a:r>
            <a:r>
              <a:rPr lang="ja-JP" altLang="en-US" sz="12800" dirty="0">
                <a:solidFill>
                  <a:prstClr val="black"/>
                </a:solidFill>
              </a:rPr>
              <a:t>項目に対する</a:t>
            </a:r>
            <a:r>
              <a:rPr lang="ja-JP" altLang="en-US" sz="12800" dirty="0" smtClean="0">
                <a:solidFill>
                  <a:prstClr val="black"/>
                </a:solidFill>
              </a:rPr>
              <a:t>回答より</a:t>
            </a:r>
            <a:endParaRPr lang="en-US" altLang="ja-JP" sz="12800" dirty="0" smtClean="0">
              <a:solidFill>
                <a:prstClr val="black"/>
              </a:solidFill>
            </a:endParaRPr>
          </a:p>
          <a:p>
            <a:pPr marL="0" indent="0">
              <a:buNone/>
            </a:pPr>
            <a:r>
              <a:rPr lang="ja-JP" altLang="en-US" sz="12800" dirty="0">
                <a:solidFill>
                  <a:prstClr val="black"/>
                </a:solidFill>
              </a:rPr>
              <a:t>・</a:t>
            </a:r>
            <a:r>
              <a:rPr lang="ja-JP" altLang="en-US" sz="12800" dirty="0" smtClean="0">
                <a:solidFill>
                  <a:prstClr val="black"/>
                </a:solidFill>
              </a:rPr>
              <a:t>学生</a:t>
            </a:r>
            <a:r>
              <a:rPr lang="ja-JP" altLang="en-US" sz="12800" dirty="0">
                <a:solidFill>
                  <a:prstClr val="black"/>
                </a:solidFill>
              </a:rPr>
              <a:t>のポジティブな</a:t>
            </a:r>
            <a:r>
              <a:rPr lang="ja-JP" altLang="en-US" sz="12800" dirty="0" smtClean="0">
                <a:solidFill>
                  <a:prstClr val="black"/>
                </a:solidFill>
              </a:rPr>
              <a:t>受けとめ</a:t>
            </a:r>
            <a:endParaRPr lang="en-US" altLang="ja-JP" sz="12800" dirty="0" smtClean="0">
              <a:solidFill>
                <a:prstClr val="black"/>
              </a:solidFill>
            </a:endParaRPr>
          </a:p>
          <a:p>
            <a:pPr marL="0" indent="0">
              <a:buNone/>
            </a:pPr>
            <a:r>
              <a:rPr lang="ja-JP" altLang="en-US" sz="12800" dirty="0" smtClean="0">
                <a:solidFill>
                  <a:prstClr val="black"/>
                </a:solidFill>
              </a:rPr>
              <a:t>◎印象</a:t>
            </a:r>
            <a:r>
              <a:rPr lang="ja-JP" altLang="en-US" sz="12800" dirty="0">
                <a:solidFill>
                  <a:prstClr val="black"/>
                </a:solidFill>
              </a:rPr>
              <a:t>・</a:t>
            </a:r>
            <a:r>
              <a:rPr lang="ja-JP" altLang="en-US" sz="12800" dirty="0" smtClean="0">
                <a:solidFill>
                  <a:prstClr val="black"/>
                </a:solidFill>
              </a:rPr>
              <a:t>感想より</a:t>
            </a:r>
            <a:endParaRPr lang="en-US" altLang="ja-JP" sz="12800" dirty="0" smtClean="0">
              <a:solidFill>
                <a:prstClr val="black"/>
              </a:solidFill>
            </a:endParaRPr>
          </a:p>
          <a:p>
            <a:pPr marL="0" indent="0">
              <a:buNone/>
            </a:pPr>
            <a:r>
              <a:rPr lang="ja-JP" altLang="en-US" sz="12800" dirty="0" smtClean="0">
                <a:solidFill>
                  <a:prstClr val="black"/>
                </a:solidFill>
              </a:rPr>
              <a:t>・当事者</a:t>
            </a:r>
            <a:r>
              <a:rPr lang="ja-JP" altLang="en-US" sz="12800" dirty="0">
                <a:solidFill>
                  <a:prstClr val="black"/>
                </a:solidFill>
              </a:rPr>
              <a:t>が生きる中</a:t>
            </a:r>
            <a:r>
              <a:rPr lang="ja-JP" altLang="en-US" sz="12800" dirty="0" smtClean="0">
                <a:solidFill>
                  <a:prstClr val="black"/>
                </a:solidFill>
              </a:rPr>
              <a:t>で回復を実現する具体的な</a:t>
            </a:r>
            <a:endParaRPr lang="en-US" altLang="ja-JP" sz="12800" dirty="0" smtClean="0">
              <a:solidFill>
                <a:prstClr val="black"/>
              </a:solidFill>
            </a:endParaRPr>
          </a:p>
          <a:p>
            <a:pPr marL="0" indent="0">
              <a:buNone/>
            </a:pPr>
            <a:r>
              <a:rPr lang="ja-JP" altLang="en-US" sz="12800" dirty="0">
                <a:solidFill>
                  <a:prstClr val="black"/>
                </a:solidFill>
              </a:rPr>
              <a:t>　</a:t>
            </a:r>
            <a:r>
              <a:rPr lang="ja-JP" altLang="en-US" sz="12800" dirty="0" smtClean="0">
                <a:solidFill>
                  <a:prstClr val="black"/>
                </a:solidFill>
              </a:rPr>
              <a:t>姿</a:t>
            </a:r>
            <a:r>
              <a:rPr lang="ja-JP" altLang="en-US" sz="12800" dirty="0">
                <a:solidFill>
                  <a:prstClr val="black"/>
                </a:solidFill>
              </a:rPr>
              <a:t>を</a:t>
            </a:r>
            <a:r>
              <a:rPr lang="ja-JP" altLang="en-US" sz="12800" dirty="0" smtClean="0">
                <a:solidFill>
                  <a:prstClr val="black"/>
                </a:solidFill>
              </a:rPr>
              <a:t>受けとめ</a:t>
            </a:r>
            <a:r>
              <a:rPr lang="ja-JP" altLang="en-US" sz="13500" dirty="0" smtClean="0">
                <a:solidFill>
                  <a:prstClr val="black"/>
                </a:solidFill>
              </a:rPr>
              <a:t>　</a:t>
            </a:r>
            <a:r>
              <a:rPr lang="ja-JP" altLang="en-US" sz="9600" dirty="0" smtClean="0">
                <a:solidFill>
                  <a:srgbClr val="FF0000"/>
                </a:solidFill>
              </a:rPr>
              <a:t>⇒</a:t>
            </a:r>
            <a:r>
              <a:rPr lang="en-US" altLang="ja-JP" sz="9600" dirty="0" smtClean="0">
                <a:solidFill>
                  <a:srgbClr val="FF0000"/>
                </a:solidFill>
              </a:rPr>
              <a:t>WHO</a:t>
            </a:r>
            <a:r>
              <a:rPr lang="ja-JP" altLang="en-US" sz="9600" dirty="0" smtClean="0">
                <a:solidFill>
                  <a:srgbClr val="FF0000"/>
                </a:solidFill>
              </a:rPr>
              <a:t>「内的状態」に該当する内容</a:t>
            </a:r>
            <a:endParaRPr lang="en-US" altLang="ja-JP" sz="9600" dirty="0" smtClean="0">
              <a:solidFill>
                <a:srgbClr val="FF0000"/>
              </a:solidFill>
            </a:endParaRPr>
          </a:p>
          <a:p>
            <a:pPr marL="0" indent="0">
              <a:buNone/>
            </a:pPr>
            <a:r>
              <a:rPr lang="ja-JP" altLang="en-US" sz="12800" dirty="0">
                <a:solidFill>
                  <a:prstClr val="black"/>
                </a:solidFill>
              </a:rPr>
              <a:t>・リカバリーを促進する環境や社会のあり方に</a:t>
            </a:r>
            <a:endParaRPr lang="en-US" altLang="ja-JP" sz="12800" dirty="0">
              <a:solidFill>
                <a:prstClr val="black"/>
              </a:solidFill>
            </a:endParaRPr>
          </a:p>
          <a:p>
            <a:pPr marL="0" indent="0">
              <a:buNone/>
            </a:pPr>
            <a:r>
              <a:rPr lang="ja-JP" altLang="en-US" sz="12800" dirty="0">
                <a:solidFill>
                  <a:prstClr val="black"/>
                </a:solidFill>
              </a:rPr>
              <a:t>　まで言及して</a:t>
            </a:r>
            <a:r>
              <a:rPr lang="ja-JP" altLang="en-US" sz="12800" dirty="0" smtClean="0">
                <a:solidFill>
                  <a:prstClr val="black"/>
                </a:solidFill>
              </a:rPr>
              <a:t>いる　</a:t>
            </a:r>
            <a:r>
              <a:rPr lang="ja-JP" altLang="en-US" sz="9600" dirty="0" smtClean="0">
                <a:solidFill>
                  <a:srgbClr val="FF0000"/>
                </a:solidFill>
              </a:rPr>
              <a:t>⇒</a:t>
            </a:r>
            <a:r>
              <a:rPr lang="en-US" altLang="ja-JP" sz="9600" dirty="0" smtClean="0">
                <a:solidFill>
                  <a:srgbClr val="FF0000"/>
                </a:solidFill>
              </a:rPr>
              <a:t>WHO</a:t>
            </a:r>
            <a:r>
              <a:rPr lang="ja-JP" altLang="en-US" sz="9600" dirty="0" smtClean="0">
                <a:solidFill>
                  <a:srgbClr val="FF0000"/>
                </a:solidFill>
              </a:rPr>
              <a:t>「外的</a:t>
            </a:r>
            <a:r>
              <a:rPr lang="ja-JP" altLang="en-US" sz="9600" dirty="0">
                <a:solidFill>
                  <a:srgbClr val="FF0000"/>
                </a:solidFill>
              </a:rPr>
              <a:t>状態」に該当する</a:t>
            </a:r>
            <a:r>
              <a:rPr lang="ja-JP" altLang="en-US" sz="9600" dirty="0" smtClean="0">
                <a:solidFill>
                  <a:srgbClr val="FF0000"/>
                </a:solidFill>
              </a:rPr>
              <a:t>内容</a:t>
            </a:r>
            <a:endParaRPr lang="en-US" altLang="ja-JP" sz="13500" dirty="0" smtClean="0">
              <a:solidFill>
                <a:srgbClr val="FF0000"/>
              </a:solidFill>
            </a:endParaRPr>
          </a:p>
          <a:p>
            <a:pPr marL="0" indent="0">
              <a:buNone/>
            </a:pPr>
            <a:r>
              <a:rPr lang="ja-JP" altLang="en-US" sz="12800" dirty="0" smtClean="0">
                <a:solidFill>
                  <a:prstClr val="black"/>
                </a:solidFill>
              </a:rPr>
              <a:t>・看護師としてどんな人でありたいか、看護（師）</a:t>
            </a:r>
            <a:r>
              <a:rPr lang="ja-JP" altLang="en-US" sz="12800" dirty="0">
                <a:solidFill>
                  <a:prstClr val="black"/>
                </a:solidFill>
              </a:rPr>
              <a:t>　</a:t>
            </a:r>
            <a:endParaRPr lang="en-US" altLang="ja-JP" sz="12800" dirty="0" smtClean="0">
              <a:solidFill>
                <a:prstClr val="black"/>
              </a:solidFill>
            </a:endParaRPr>
          </a:p>
          <a:p>
            <a:pPr marL="0" indent="0">
              <a:buNone/>
            </a:pPr>
            <a:r>
              <a:rPr lang="ja-JP" altLang="en-US" sz="12800" dirty="0" smtClean="0">
                <a:solidFill>
                  <a:prstClr val="black"/>
                </a:solidFill>
              </a:rPr>
              <a:t>　としての役割や機能を考えている</a:t>
            </a:r>
            <a:endParaRPr lang="en-US" altLang="ja-JP" sz="12800" dirty="0" smtClean="0">
              <a:solidFill>
                <a:prstClr val="black"/>
              </a:solidFill>
            </a:endParaRPr>
          </a:p>
          <a:p>
            <a:pPr marL="0" indent="0">
              <a:buNone/>
            </a:pPr>
            <a:r>
              <a:rPr lang="ja-JP" altLang="en-US" sz="13500" dirty="0">
                <a:solidFill>
                  <a:prstClr val="black"/>
                </a:solidFill>
              </a:rPr>
              <a:t>　</a:t>
            </a:r>
            <a:r>
              <a:rPr lang="ja-JP" altLang="en-US" sz="13500" dirty="0" smtClean="0">
                <a:solidFill>
                  <a:prstClr val="black"/>
                </a:solidFill>
              </a:rPr>
              <a:t>　　　</a:t>
            </a:r>
            <a:r>
              <a:rPr lang="ja-JP" altLang="en-US" sz="9600" dirty="0" smtClean="0">
                <a:solidFill>
                  <a:srgbClr val="FF0000"/>
                </a:solidFill>
              </a:rPr>
              <a:t>⇒向谷地：リカバリーの関係性・相互性に該当する内容</a:t>
            </a:r>
            <a:endParaRPr lang="en-US" altLang="ja-JP" sz="9600" dirty="0" smtClean="0">
              <a:solidFill>
                <a:srgbClr val="FF0000"/>
              </a:solidFill>
            </a:endParaRPr>
          </a:p>
          <a:p>
            <a:pPr marL="0" indent="0">
              <a:buNone/>
            </a:pPr>
            <a:endParaRPr lang="en-US" altLang="ja-JP" sz="13500" dirty="0" smtClean="0">
              <a:solidFill>
                <a:prstClr val="black"/>
              </a:solidFill>
            </a:endParaRPr>
          </a:p>
          <a:p>
            <a:pPr marL="0" indent="0">
              <a:buNone/>
            </a:pPr>
            <a:r>
              <a:rPr lang="ja-JP" altLang="en-US" sz="4600" dirty="0">
                <a:solidFill>
                  <a:prstClr val="black"/>
                </a:solidFill>
              </a:rPr>
              <a:t>　</a:t>
            </a:r>
            <a:r>
              <a:rPr lang="ja-JP" altLang="en-US" sz="4600" dirty="0" smtClean="0">
                <a:solidFill>
                  <a:prstClr val="black"/>
                </a:solidFill>
              </a:rPr>
              <a:t>　　　　　　　　　　　　　　　　　　　　　　　</a:t>
            </a:r>
            <a:endParaRPr lang="en-US" altLang="ja-JP" sz="4600" dirty="0" smtClean="0">
              <a:solidFill>
                <a:prstClr val="black"/>
              </a:solidFill>
            </a:endParaRPr>
          </a:p>
          <a:p>
            <a:pPr marL="0" indent="0">
              <a:buNone/>
            </a:pPr>
            <a:endParaRPr lang="en-US" altLang="ja-JP" dirty="0" smtClean="0">
              <a:solidFill>
                <a:prstClr val="black"/>
              </a:solidFill>
            </a:endParaRPr>
          </a:p>
          <a:p>
            <a:pPr marL="0" indent="0">
              <a:buNone/>
            </a:pPr>
            <a:endParaRPr lang="en-US" altLang="ja-JP" sz="4600" dirty="0" smtClean="0">
              <a:solidFill>
                <a:prstClr val="black"/>
              </a:solidFill>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23</a:t>
            </a:fld>
            <a:endParaRPr kumimoji="1" lang="ja-JP" altLang="en-US" dirty="0"/>
          </a:p>
        </p:txBody>
      </p:sp>
    </p:spTree>
    <p:extLst>
      <p:ext uri="{BB962C8B-B14F-4D97-AF65-F5344CB8AC3E}">
        <p14:creationId xmlns:p14="http://schemas.microsoft.com/office/powerpoint/2010/main" val="1261190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9144000" cy="692696"/>
          </a:xfrm>
        </p:spPr>
        <p:txBody>
          <a:bodyPr>
            <a:normAutofit fontScale="90000"/>
          </a:bodyPr>
          <a:lstStyle/>
          <a:p>
            <a:pPr algn="l"/>
            <a:r>
              <a:rPr lang="ja-JP" altLang="en-US" dirty="0" smtClean="0"/>
              <a:t>考察　ナラティブ教材の有効性</a:t>
            </a:r>
            <a:endParaRPr kumimoji="1" lang="ja-JP" altLang="en-US" dirty="0"/>
          </a:p>
        </p:txBody>
      </p:sp>
      <p:sp>
        <p:nvSpPr>
          <p:cNvPr id="5" name="コンテンツ プレースホルダー 4"/>
          <p:cNvSpPr>
            <a:spLocks noGrp="1"/>
          </p:cNvSpPr>
          <p:nvPr>
            <p:ph idx="1"/>
          </p:nvPr>
        </p:nvSpPr>
        <p:spPr>
          <a:xfrm>
            <a:off x="0" y="764704"/>
            <a:ext cx="9144000" cy="6093296"/>
          </a:xfrm>
        </p:spPr>
        <p:txBody>
          <a:bodyPr>
            <a:normAutofit fontScale="25000" lnSpcReduction="20000"/>
          </a:bodyPr>
          <a:lstStyle/>
          <a:p>
            <a:pPr marL="0" indent="0">
              <a:buNone/>
            </a:pPr>
            <a:r>
              <a:rPr lang="ja-JP" altLang="en-US" sz="12800" dirty="0" smtClean="0">
                <a:solidFill>
                  <a:srgbClr val="FF0000"/>
                </a:solidFill>
              </a:rPr>
              <a:t>　ナラティブ教材</a:t>
            </a:r>
            <a:r>
              <a:rPr lang="ja-JP" altLang="en-US" sz="12800" dirty="0" smtClean="0"/>
              <a:t>から得られる気づきや学びの内容</a:t>
            </a:r>
            <a:endParaRPr lang="en-US" altLang="ja-JP" sz="12800" dirty="0" smtClean="0"/>
          </a:p>
          <a:p>
            <a:pPr marL="0" indent="0">
              <a:buNone/>
            </a:pPr>
            <a:r>
              <a:rPr lang="ja-JP" altLang="en-US" sz="14400" dirty="0" smtClean="0"/>
              <a:t>　　　　　　　　　　　　　</a:t>
            </a:r>
            <a:r>
              <a:rPr lang="ja-JP" altLang="en-US" sz="11200" b="1" dirty="0" smtClean="0"/>
              <a:t>↓</a:t>
            </a:r>
            <a:endParaRPr lang="en-US" altLang="ja-JP" sz="11200" b="1" dirty="0" smtClean="0"/>
          </a:p>
          <a:p>
            <a:pPr marL="0" indent="0">
              <a:buNone/>
            </a:pPr>
            <a:r>
              <a:rPr lang="ja-JP" altLang="en-US" sz="12800" dirty="0"/>
              <a:t>①</a:t>
            </a:r>
            <a:r>
              <a:rPr lang="ja-JP" altLang="en-US" sz="12800" dirty="0" smtClean="0"/>
              <a:t>自分がリカバリーしつつあると考える個人に</a:t>
            </a:r>
            <a:endParaRPr lang="en-US" altLang="ja-JP" sz="12800" dirty="0" smtClean="0"/>
          </a:p>
          <a:p>
            <a:pPr marL="0" indent="0">
              <a:buNone/>
            </a:pPr>
            <a:r>
              <a:rPr lang="ja-JP" altLang="en-US" sz="12800" dirty="0"/>
              <a:t>　</a:t>
            </a:r>
            <a:r>
              <a:rPr lang="ja-JP" altLang="en-US" sz="12800" dirty="0" smtClean="0"/>
              <a:t>　よって経験される</a:t>
            </a:r>
            <a:r>
              <a:rPr lang="ja-JP" altLang="en-US" sz="12800" dirty="0">
                <a:solidFill>
                  <a:srgbClr val="FF0000"/>
                </a:solidFill>
              </a:rPr>
              <a:t>内的状態</a:t>
            </a:r>
            <a:r>
              <a:rPr lang="ja-JP" altLang="en-US" sz="12800" dirty="0" smtClean="0"/>
              <a:t>（</a:t>
            </a:r>
            <a:r>
              <a:rPr lang="en-US" altLang="ja-JP" sz="12800" dirty="0" smtClean="0"/>
              <a:t>WHO</a:t>
            </a:r>
            <a:r>
              <a:rPr lang="ja-JP" altLang="en-US" sz="12800" dirty="0" smtClean="0"/>
              <a:t>）</a:t>
            </a:r>
            <a:endParaRPr lang="en-US" altLang="ja-JP" sz="12800" dirty="0" smtClean="0"/>
          </a:p>
          <a:p>
            <a:pPr marL="0" indent="0">
              <a:buNone/>
            </a:pPr>
            <a:r>
              <a:rPr lang="ja-JP" altLang="en-US" sz="12800" dirty="0"/>
              <a:t>②</a:t>
            </a:r>
            <a:r>
              <a:rPr lang="ja-JP" altLang="en-US" sz="12800" dirty="0" smtClean="0"/>
              <a:t>リカバリーを促進する</a:t>
            </a:r>
            <a:r>
              <a:rPr lang="ja-JP" altLang="en-US" sz="12800" dirty="0">
                <a:solidFill>
                  <a:srgbClr val="FF0000"/>
                </a:solidFill>
              </a:rPr>
              <a:t>外的</a:t>
            </a:r>
            <a:r>
              <a:rPr lang="ja-JP" altLang="en-US" sz="12800" dirty="0" smtClean="0">
                <a:solidFill>
                  <a:srgbClr val="FF0000"/>
                </a:solidFill>
              </a:rPr>
              <a:t>状態</a:t>
            </a:r>
            <a:r>
              <a:rPr lang="ja-JP" altLang="en-US" sz="12800" dirty="0" smtClean="0"/>
              <a:t>（</a:t>
            </a:r>
            <a:r>
              <a:rPr lang="en-US" altLang="ja-JP" sz="12800" dirty="0" smtClean="0"/>
              <a:t>WHO </a:t>
            </a:r>
            <a:r>
              <a:rPr lang="ja-JP" altLang="en-US" sz="12800" dirty="0" smtClean="0"/>
              <a:t>）</a:t>
            </a:r>
            <a:endParaRPr lang="en-US" altLang="ja-JP" sz="12800" dirty="0" smtClean="0"/>
          </a:p>
          <a:p>
            <a:pPr marL="0" indent="0">
              <a:buNone/>
            </a:pPr>
            <a:r>
              <a:rPr lang="ja-JP" altLang="en-US" sz="12800" dirty="0"/>
              <a:t>③</a:t>
            </a:r>
            <a:r>
              <a:rPr lang="ja-JP" altLang="ja-JP" sz="12800" dirty="0" smtClean="0"/>
              <a:t>今を</a:t>
            </a:r>
            <a:r>
              <a:rPr lang="ja-JP" altLang="en-US" sz="12800" dirty="0" smtClean="0">
                <a:solidFill>
                  <a:srgbClr val="FF0000"/>
                </a:solidFill>
              </a:rPr>
              <a:t>「</a:t>
            </a:r>
            <a:r>
              <a:rPr lang="ja-JP" altLang="ja-JP" sz="12800" dirty="0" smtClean="0">
                <a:solidFill>
                  <a:srgbClr val="FF0000"/>
                </a:solidFill>
              </a:rPr>
              <a:t>生きる</a:t>
            </a:r>
            <a:r>
              <a:rPr lang="ja-JP" altLang="en-US" sz="12800" dirty="0" smtClean="0">
                <a:solidFill>
                  <a:srgbClr val="FF0000"/>
                </a:solidFill>
              </a:rPr>
              <a:t>」</a:t>
            </a:r>
            <a:r>
              <a:rPr lang="ja-JP" altLang="ja-JP" sz="12800" dirty="0" smtClean="0"/>
              <a:t>人</a:t>
            </a:r>
            <a:r>
              <a:rPr lang="ja-JP" altLang="ja-JP" sz="12800" dirty="0"/>
              <a:t>として共に生きやすさを</a:t>
            </a:r>
            <a:r>
              <a:rPr lang="ja-JP" altLang="ja-JP" sz="12800" dirty="0" smtClean="0"/>
              <a:t>模索</a:t>
            </a:r>
            <a:r>
              <a:rPr lang="ja-JP" altLang="en-US" sz="12800" dirty="0" smtClean="0"/>
              <a:t>する</a:t>
            </a:r>
            <a:endParaRPr lang="en-US" altLang="ja-JP" sz="12800" dirty="0"/>
          </a:p>
          <a:p>
            <a:pPr marL="0" indent="0">
              <a:buNone/>
            </a:pPr>
            <a:r>
              <a:rPr lang="ja-JP" altLang="en-US" sz="12800" dirty="0"/>
              <a:t>　　</a:t>
            </a:r>
            <a:r>
              <a:rPr lang="ja-JP" altLang="en-US" sz="12800" dirty="0">
                <a:solidFill>
                  <a:srgbClr val="FF0000"/>
                </a:solidFill>
              </a:rPr>
              <a:t>関係性</a:t>
            </a:r>
            <a:r>
              <a:rPr lang="ja-JP" altLang="en-US" sz="12800" dirty="0" smtClean="0">
                <a:solidFill>
                  <a:srgbClr val="FF0000"/>
                </a:solidFill>
              </a:rPr>
              <a:t>・</a:t>
            </a:r>
            <a:r>
              <a:rPr lang="ja-JP" altLang="en-US" sz="12800" dirty="0">
                <a:solidFill>
                  <a:srgbClr val="FF0000"/>
                </a:solidFill>
              </a:rPr>
              <a:t>相互性</a:t>
            </a:r>
            <a:r>
              <a:rPr lang="ja-JP" altLang="en-US" sz="12800" dirty="0" smtClean="0">
                <a:sym typeface="Wingdings" panose="05000000000000000000" pitchFamily="2" charset="2"/>
              </a:rPr>
              <a:t>（</a:t>
            </a:r>
            <a:r>
              <a:rPr lang="ja-JP" altLang="en-US" sz="12800" dirty="0"/>
              <a:t>向谷地</a:t>
            </a:r>
            <a:r>
              <a:rPr lang="ja-JP" altLang="en-US" sz="12800" dirty="0" smtClean="0"/>
              <a:t>）</a:t>
            </a:r>
            <a:endParaRPr lang="en-US" altLang="ja-JP" sz="12800" dirty="0" smtClean="0"/>
          </a:p>
          <a:p>
            <a:pPr marL="0" indent="0">
              <a:buNone/>
            </a:pPr>
            <a:r>
              <a:rPr lang="ja-JP" altLang="en-US" sz="14400" b="1" dirty="0" smtClean="0"/>
              <a:t>　　　　　　　　　　　　　</a:t>
            </a:r>
            <a:r>
              <a:rPr lang="ja-JP" altLang="en-US" sz="11200" b="1" dirty="0" smtClean="0"/>
              <a:t>↓　　　　　　</a:t>
            </a:r>
            <a:endParaRPr lang="en-US" altLang="ja-JP" sz="11200" b="1" dirty="0"/>
          </a:p>
          <a:p>
            <a:pPr marL="0" indent="0">
              <a:buNone/>
            </a:pPr>
            <a:r>
              <a:rPr lang="ja-JP" altLang="en-US" sz="14400" dirty="0" smtClean="0"/>
              <a:t>　　　</a:t>
            </a:r>
            <a:r>
              <a:rPr lang="ja-JP" altLang="en-US" sz="12800" dirty="0" smtClean="0"/>
              <a:t>学生</a:t>
            </a:r>
            <a:r>
              <a:rPr lang="ja-JP" altLang="en-US" sz="12800" dirty="0"/>
              <a:t>が当事者の回復（リカバリー）した</a:t>
            </a:r>
            <a:r>
              <a:rPr lang="ja-JP" altLang="en-US" sz="12800" dirty="0" smtClean="0"/>
              <a:t>姿の</a:t>
            </a:r>
            <a:endParaRPr lang="en-US" altLang="ja-JP" sz="12800" dirty="0"/>
          </a:p>
          <a:p>
            <a:pPr marL="0" indent="0">
              <a:buNone/>
            </a:pPr>
            <a:r>
              <a:rPr lang="ja-JP" altLang="en-US" sz="12800" dirty="0"/>
              <a:t>　</a:t>
            </a:r>
            <a:r>
              <a:rPr lang="ja-JP" altLang="en-US" sz="12800" dirty="0" smtClean="0"/>
              <a:t>　　イメージ</a:t>
            </a:r>
            <a:r>
              <a:rPr lang="ja-JP" altLang="en-US" sz="12800" dirty="0"/>
              <a:t>を</a:t>
            </a:r>
            <a:r>
              <a:rPr lang="ja-JP" altLang="en-US" sz="12800" dirty="0" smtClean="0"/>
              <a:t>持ちやすくする</a:t>
            </a:r>
            <a:r>
              <a:rPr lang="ja-JP" altLang="en-US" sz="12800" dirty="0"/>
              <a:t>教材として意義</a:t>
            </a:r>
            <a:r>
              <a:rPr lang="ja-JP" altLang="en-US" sz="12800" dirty="0" smtClean="0"/>
              <a:t>は</a:t>
            </a:r>
            <a:endParaRPr lang="en-US" altLang="ja-JP" sz="12800" dirty="0" smtClean="0"/>
          </a:p>
          <a:p>
            <a:pPr marL="0" indent="0">
              <a:buNone/>
            </a:pPr>
            <a:r>
              <a:rPr lang="ja-JP" altLang="en-US" sz="12800" dirty="0"/>
              <a:t>　</a:t>
            </a:r>
            <a:r>
              <a:rPr lang="ja-JP" altLang="en-US" sz="12800" dirty="0" smtClean="0"/>
              <a:t>　　大きい</a:t>
            </a:r>
            <a:endParaRPr kumimoji="1" lang="ja-JP" altLang="en-US" sz="12800" dirty="0"/>
          </a:p>
        </p:txBody>
      </p:sp>
      <p:sp>
        <p:nvSpPr>
          <p:cNvPr id="3" name="スライド番号プレースホルダー 2"/>
          <p:cNvSpPr>
            <a:spLocks noGrp="1"/>
          </p:cNvSpPr>
          <p:nvPr>
            <p:ph type="sldNum" sz="quarter" idx="12"/>
          </p:nvPr>
        </p:nvSpPr>
        <p:spPr/>
        <p:txBody>
          <a:bodyPr/>
          <a:lstStyle/>
          <a:p>
            <a:fld id="{5D1CD784-EC91-44D6-BD51-71785BF293D5}" type="slidenum">
              <a:rPr kumimoji="1" lang="ja-JP" altLang="en-US" smtClean="0"/>
              <a:t>24</a:t>
            </a:fld>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776" y="6258222"/>
            <a:ext cx="5980224" cy="599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738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864096"/>
          </a:xfrm>
        </p:spPr>
        <p:txBody>
          <a:bodyPr>
            <a:noAutofit/>
          </a:bodyPr>
          <a:lstStyle/>
          <a:p>
            <a:pPr algn="l"/>
            <a:r>
              <a:rPr lang="ja-JP" altLang="en-US" sz="4000" dirty="0" smtClean="0"/>
              <a:t>今後の課題</a:t>
            </a:r>
            <a:endParaRPr kumimoji="1" lang="ja-JP" altLang="en-US" sz="4000" dirty="0"/>
          </a:p>
        </p:txBody>
      </p:sp>
      <p:sp>
        <p:nvSpPr>
          <p:cNvPr id="3" name="コンテンツ プレースホルダー 2"/>
          <p:cNvSpPr>
            <a:spLocks noGrp="1"/>
          </p:cNvSpPr>
          <p:nvPr>
            <p:ph idx="1"/>
          </p:nvPr>
        </p:nvSpPr>
        <p:spPr>
          <a:xfrm>
            <a:off x="0" y="908720"/>
            <a:ext cx="9144000" cy="5949280"/>
          </a:xfrm>
        </p:spPr>
        <p:txBody>
          <a:bodyPr>
            <a:normAutofit fontScale="25000" lnSpcReduction="20000"/>
          </a:bodyPr>
          <a:lstStyle/>
          <a:p>
            <a:pPr marL="0" indent="0">
              <a:buNone/>
            </a:pPr>
            <a:r>
              <a:rPr kumimoji="1" lang="ja-JP" altLang="en-US" sz="12800" dirty="0" smtClean="0"/>
              <a:t>１）調査対象者の人数</a:t>
            </a:r>
            <a:r>
              <a:rPr lang="ja-JP" altLang="en-US" sz="12800" dirty="0" smtClean="0"/>
              <a:t>を増やすことで学生の多様な</a:t>
            </a:r>
            <a:endParaRPr lang="en-US" altLang="ja-JP" sz="12800" dirty="0" smtClean="0"/>
          </a:p>
          <a:p>
            <a:pPr marL="0" indent="0">
              <a:buNone/>
            </a:pPr>
            <a:r>
              <a:rPr lang="ja-JP" altLang="en-US" sz="12800" dirty="0"/>
              <a:t>　</a:t>
            </a:r>
            <a:r>
              <a:rPr lang="ja-JP" altLang="en-US" sz="12800" dirty="0" smtClean="0"/>
              <a:t>　受けとめを</a:t>
            </a:r>
            <a:r>
              <a:rPr lang="ja-JP" altLang="en-US" sz="12800" dirty="0"/>
              <a:t>把握し</a:t>
            </a:r>
            <a:r>
              <a:rPr lang="ja-JP" altLang="en-US" sz="12800" dirty="0" smtClean="0"/>
              <a:t>、ナラティブ教材の有効性を確</a:t>
            </a:r>
            <a:endParaRPr lang="en-US" altLang="ja-JP" sz="12800" dirty="0" smtClean="0"/>
          </a:p>
          <a:p>
            <a:pPr marL="0" indent="0">
              <a:buNone/>
            </a:pPr>
            <a:r>
              <a:rPr lang="ja-JP" altLang="en-US" sz="12800" dirty="0"/>
              <a:t>　</a:t>
            </a:r>
            <a:r>
              <a:rPr lang="ja-JP" altLang="en-US" sz="12800" dirty="0" smtClean="0"/>
              <a:t>　</a:t>
            </a:r>
            <a:r>
              <a:rPr lang="ja-JP" altLang="en-US" sz="12800" dirty="0" err="1" smtClean="0"/>
              <a:t>認する</a:t>
            </a:r>
            <a:r>
              <a:rPr lang="ja-JP" altLang="en-US" sz="12800" dirty="0" smtClean="0"/>
              <a:t>ことである。</a:t>
            </a:r>
            <a:endParaRPr lang="en-US" altLang="ja-JP" sz="12800" dirty="0" smtClean="0"/>
          </a:p>
          <a:p>
            <a:pPr marL="0" indent="0">
              <a:buNone/>
            </a:pPr>
            <a:endParaRPr lang="en-US" altLang="ja-JP" sz="12800" dirty="0" smtClean="0"/>
          </a:p>
          <a:p>
            <a:pPr marL="0" indent="0">
              <a:buNone/>
            </a:pPr>
            <a:r>
              <a:rPr kumimoji="1" lang="ja-JP" altLang="en-US" sz="12800" dirty="0"/>
              <a:t>２</a:t>
            </a:r>
            <a:r>
              <a:rPr kumimoji="1" lang="ja-JP" altLang="en-US" sz="12800" dirty="0" smtClean="0"/>
              <a:t>）学生にとって当事者が回復（リカバリー）した姿の</a:t>
            </a:r>
            <a:endParaRPr kumimoji="1" lang="en-US" altLang="ja-JP" sz="12800" dirty="0" smtClean="0"/>
          </a:p>
          <a:p>
            <a:pPr marL="0" indent="0">
              <a:buNone/>
            </a:pPr>
            <a:r>
              <a:rPr lang="ja-JP" altLang="en-US" sz="12800" dirty="0"/>
              <a:t>　</a:t>
            </a:r>
            <a:r>
              <a:rPr lang="ja-JP" altLang="en-US" sz="12800" dirty="0" smtClean="0"/>
              <a:t>　</a:t>
            </a:r>
            <a:r>
              <a:rPr kumimoji="1" lang="ja-JP" altLang="en-US" sz="12800" dirty="0" smtClean="0"/>
              <a:t>イメージを持ちやすくすることから、「関係性・相互</a:t>
            </a:r>
            <a:endParaRPr kumimoji="1" lang="en-US" altLang="ja-JP" sz="12800" dirty="0" smtClean="0"/>
          </a:p>
          <a:p>
            <a:pPr marL="0" indent="0">
              <a:buNone/>
            </a:pPr>
            <a:r>
              <a:rPr lang="ja-JP" altLang="en-US" sz="12800" dirty="0"/>
              <a:t>　</a:t>
            </a:r>
            <a:r>
              <a:rPr lang="ja-JP" altLang="en-US" sz="12800" dirty="0" smtClean="0"/>
              <a:t>　</a:t>
            </a:r>
            <a:r>
              <a:rPr kumimoji="1" lang="ja-JP" altLang="en-US" sz="12800" dirty="0" smtClean="0"/>
              <a:t>性」の視点</a:t>
            </a:r>
            <a:r>
              <a:rPr lang="ja-JP" altLang="en-US" sz="12800" dirty="0" smtClean="0"/>
              <a:t>でナラティブ教材の有効性を意義づけ</a:t>
            </a:r>
            <a:endParaRPr lang="en-US" altLang="ja-JP" sz="12800" dirty="0" smtClean="0"/>
          </a:p>
          <a:p>
            <a:pPr marL="0" indent="0">
              <a:buNone/>
            </a:pPr>
            <a:r>
              <a:rPr lang="ja-JP" altLang="en-US" sz="12800" dirty="0"/>
              <a:t>　</a:t>
            </a:r>
            <a:r>
              <a:rPr lang="ja-JP" altLang="en-US" sz="12800" dirty="0" smtClean="0"/>
              <a:t>　</a:t>
            </a:r>
            <a:r>
              <a:rPr lang="ja-JP" altLang="en-US" sz="12800" dirty="0" err="1" smtClean="0"/>
              <a:t>る</a:t>
            </a:r>
            <a:r>
              <a:rPr lang="ja-JP" altLang="en-US" sz="12800" dirty="0" smtClean="0"/>
              <a:t>ことである。（たとえば、リカバリー</a:t>
            </a:r>
            <a:r>
              <a:rPr lang="ja-JP" altLang="en-US" sz="12800" dirty="0"/>
              <a:t>の内的状態</a:t>
            </a:r>
            <a:r>
              <a:rPr lang="ja-JP" altLang="en-US" sz="12800" dirty="0" smtClean="0"/>
              <a:t>と</a:t>
            </a:r>
            <a:endParaRPr lang="en-US" altLang="ja-JP" sz="12800" dirty="0" smtClean="0"/>
          </a:p>
          <a:p>
            <a:pPr marL="0" indent="0">
              <a:buNone/>
            </a:pPr>
            <a:r>
              <a:rPr lang="ja-JP" altLang="en-US" sz="12800" dirty="0"/>
              <a:t>　</a:t>
            </a:r>
            <a:r>
              <a:rPr lang="ja-JP" altLang="en-US" sz="12800" dirty="0" smtClean="0"/>
              <a:t>　外的</a:t>
            </a:r>
            <a:r>
              <a:rPr lang="ja-JP" altLang="en-US" sz="12800" dirty="0"/>
              <a:t>状態を</a:t>
            </a:r>
            <a:r>
              <a:rPr lang="ja-JP" altLang="en-US" sz="12800" dirty="0" smtClean="0"/>
              <a:t>つなぎ</a:t>
            </a:r>
            <a:r>
              <a:rPr lang="ja-JP" altLang="en-US" sz="12800" dirty="0"/>
              <a:t>、促進する</a:t>
            </a:r>
            <a:r>
              <a:rPr lang="ja-JP" altLang="en-US" sz="12800" dirty="0" smtClean="0"/>
              <a:t>もの</a:t>
            </a:r>
            <a:r>
              <a:rPr lang="ja-JP" altLang="en-US" sz="12800" dirty="0"/>
              <a:t>として</a:t>
            </a:r>
            <a:r>
              <a:rPr lang="ja-JP" altLang="en-US" sz="12800" dirty="0" smtClean="0"/>
              <a:t>ブロンフェ</a:t>
            </a:r>
            <a:endParaRPr lang="en-US" altLang="ja-JP" sz="12800" dirty="0" smtClean="0"/>
          </a:p>
          <a:p>
            <a:pPr marL="0" indent="0">
              <a:buNone/>
            </a:pPr>
            <a:r>
              <a:rPr lang="ja-JP" altLang="en-US" sz="12800" dirty="0"/>
              <a:t>　</a:t>
            </a:r>
            <a:r>
              <a:rPr lang="ja-JP" altLang="en-US" sz="12800" dirty="0" smtClean="0"/>
              <a:t>　ンブレンナー</a:t>
            </a:r>
            <a:r>
              <a:rPr lang="ja-JP" altLang="en-US" sz="12800" dirty="0"/>
              <a:t>の「</a:t>
            </a:r>
            <a:r>
              <a:rPr lang="ja-JP" altLang="en-US" sz="12800" dirty="0" smtClean="0"/>
              <a:t>発達</a:t>
            </a:r>
            <a:r>
              <a:rPr lang="ja-JP" altLang="en-US" sz="12800" dirty="0"/>
              <a:t>の生態学」から</a:t>
            </a:r>
            <a:r>
              <a:rPr lang="ja-JP" altLang="en-US" sz="12800" dirty="0" smtClean="0"/>
              <a:t>みた「関係</a:t>
            </a:r>
            <a:endParaRPr lang="en-US" altLang="ja-JP" sz="12800" dirty="0" smtClean="0"/>
          </a:p>
          <a:p>
            <a:pPr marL="0" indent="0">
              <a:buNone/>
            </a:pPr>
            <a:r>
              <a:rPr lang="ja-JP" altLang="en-US" sz="12800" dirty="0"/>
              <a:t>　</a:t>
            </a:r>
            <a:r>
              <a:rPr lang="ja-JP" altLang="en-US" sz="12800" dirty="0" smtClean="0"/>
              <a:t>　性</a:t>
            </a:r>
            <a:r>
              <a:rPr lang="ja-JP" altLang="en-US" sz="12800" dirty="0"/>
              <a:t>・</a:t>
            </a:r>
            <a:r>
              <a:rPr lang="ja-JP" altLang="en-US" sz="12800" dirty="0" smtClean="0"/>
              <a:t>相互性」など）</a:t>
            </a:r>
            <a:endParaRPr lang="en-US" altLang="ja-JP" sz="12800" dirty="0"/>
          </a:p>
          <a:p>
            <a:endParaRPr lang="en-US" altLang="ja-JP" dirty="0" smtClean="0"/>
          </a:p>
          <a:p>
            <a:endParaRPr kumimoji="1" lang="en-US" altLang="ja-JP" dirty="0" smtClean="0"/>
          </a:p>
          <a:p>
            <a:endParaRPr lang="en-US" altLang="ja-JP" dirty="0"/>
          </a:p>
          <a:p>
            <a:endParaRPr kumimoji="1" lang="en-US" altLang="ja-JP" dirty="0" smtClean="0"/>
          </a:p>
          <a:p>
            <a:pPr marL="0" indent="0">
              <a:buNone/>
            </a:pPr>
            <a:endParaRPr lang="en-US" altLang="ja-JP" dirty="0" smtClean="0"/>
          </a:p>
          <a:p>
            <a:pPr marL="0" indent="0">
              <a:buNone/>
            </a:pPr>
            <a:r>
              <a:rPr kumimoji="1" lang="ja-JP" altLang="en-US" dirty="0"/>
              <a:t>　</a:t>
            </a:r>
            <a:r>
              <a:rPr kumimoji="1" lang="ja-JP" altLang="en-US" dirty="0" smtClean="0"/>
              <a:t>　　</a:t>
            </a:r>
            <a:endParaRPr kumimoji="1" lang="ja-JP" altLang="en-US" dirty="0"/>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25</a:t>
            </a:fld>
            <a:endParaRPr kumimoji="1" lang="ja-JP" altLang="en-US"/>
          </a:p>
        </p:txBody>
      </p:sp>
    </p:spTree>
    <p:extLst>
      <p:ext uri="{BB962C8B-B14F-4D97-AF65-F5344CB8AC3E}">
        <p14:creationId xmlns:p14="http://schemas.microsoft.com/office/powerpoint/2010/main" val="1266007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6675"/>
            <a:ext cx="9144000" cy="770037"/>
          </a:xfrm>
        </p:spPr>
        <p:txBody>
          <a:bodyPr>
            <a:normAutofit/>
          </a:bodyPr>
          <a:lstStyle/>
          <a:p>
            <a:pPr algn="l"/>
            <a:r>
              <a:rPr lang="ja-JP" altLang="en-US" dirty="0" smtClean="0"/>
              <a:t>関連の研究</a:t>
            </a:r>
            <a:r>
              <a:rPr lang="ja-JP" altLang="en-US" sz="3200" dirty="0" smtClean="0"/>
              <a:t>（</a:t>
            </a:r>
            <a:r>
              <a:rPr lang="en-US" altLang="ja-JP" sz="3200" dirty="0" smtClean="0"/>
              <a:t>2014</a:t>
            </a:r>
            <a:r>
              <a:rPr lang="ja-JP" altLang="en-US" sz="3200" dirty="0" smtClean="0"/>
              <a:t>・</a:t>
            </a:r>
            <a:r>
              <a:rPr lang="en-US" altLang="ja-JP" sz="3200" dirty="0" smtClean="0"/>
              <a:t>2015</a:t>
            </a:r>
            <a:r>
              <a:rPr lang="ja-JP" altLang="en-US" sz="3200" dirty="0" smtClean="0"/>
              <a:t>）</a:t>
            </a:r>
            <a:endParaRPr kumimoji="1" lang="ja-JP" altLang="en-US" sz="3200" dirty="0"/>
          </a:p>
        </p:txBody>
      </p:sp>
      <p:sp>
        <p:nvSpPr>
          <p:cNvPr id="3" name="コンテンツ プレースホルダー 2"/>
          <p:cNvSpPr>
            <a:spLocks noGrp="1"/>
          </p:cNvSpPr>
          <p:nvPr>
            <p:ph idx="1"/>
          </p:nvPr>
        </p:nvSpPr>
        <p:spPr>
          <a:xfrm>
            <a:off x="0" y="836712"/>
            <a:ext cx="9144000" cy="6120680"/>
          </a:xfrm>
        </p:spPr>
        <p:txBody>
          <a:bodyPr>
            <a:normAutofit fontScale="85000" lnSpcReduction="10000"/>
          </a:bodyPr>
          <a:lstStyle/>
          <a:p>
            <a:r>
              <a:rPr lang="ja-JP" altLang="en-US" dirty="0" smtClean="0">
                <a:latin typeface="+mn-ea"/>
              </a:rPr>
              <a:t>小平</a:t>
            </a:r>
            <a:r>
              <a:rPr lang="ja-JP" altLang="en-US" dirty="0">
                <a:latin typeface="+mn-ea"/>
              </a:rPr>
              <a:t>朋江・いとうたけひこ</a:t>
            </a:r>
            <a:r>
              <a:rPr lang="zh-CN" altLang="en-US" dirty="0" smtClean="0">
                <a:latin typeface="ＭＳ Ｐゴシック" panose="020B0600070205080204" pitchFamily="50" charset="-128"/>
                <a:ea typeface="ＭＳ Ｐゴシック" panose="020B0600070205080204" pitchFamily="50" charset="-128"/>
              </a:rPr>
              <a:t>（</a:t>
            </a:r>
            <a:r>
              <a:rPr lang="en-US" altLang="zh-CN" dirty="0" smtClean="0">
                <a:latin typeface="ＭＳ Ｐゴシック" panose="020B0600070205080204" pitchFamily="50" charset="-128"/>
                <a:ea typeface="ＭＳ Ｐゴシック" panose="020B0600070205080204" pitchFamily="50" charset="-128"/>
              </a:rPr>
              <a:t>2014</a:t>
            </a:r>
            <a:r>
              <a:rPr lang="zh-CN" altLang="en-US" dirty="0" smtClean="0">
                <a:latin typeface="ＭＳ Ｐゴシック" panose="020B0600070205080204" pitchFamily="50" charset="-128"/>
                <a:ea typeface="ＭＳ Ｐゴシック" panose="020B0600070205080204" pitchFamily="50" charset="-128"/>
              </a:rPr>
              <a:t>）</a:t>
            </a:r>
            <a:r>
              <a:rPr lang="ja-JP" altLang="en-US" dirty="0" smtClean="0">
                <a:latin typeface="+mn-ea"/>
              </a:rPr>
              <a:t>統合</a:t>
            </a:r>
            <a:r>
              <a:rPr lang="ja-JP" altLang="en-US" dirty="0">
                <a:latin typeface="+mn-ea"/>
              </a:rPr>
              <a:t>失調症の闘病記における回復の語りのテキストマイニング：ナラティブ教材としての教育的意義 日本看護学教育学会第</a:t>
            </a:r>
            <a:r>
              <a:rPr lang="en-US" altLang="ja-JP" dirty="0">
                <a:latin typeface="+mn-ea"/>
              </a:rPr>
              <a:t>24</a:t>
            </a:r>
            <a:r>
              <a:rPr lang="ja-JP" altLang="en-US" dirty="0">
                <a:latin typeface="+mn-ea"/>
              </a:rPr>
              <a:t>回学術集会講演集</a:t>
            </a:r>
            <a:r>
              <a:rPr lang="en-US" altLang="ja-JP" dirty="0">
                <a:latin typeface="+mn-ea"/>
              </a:rPr>
              <a:t>, 224</a:t>
            </a:r>
            <a:r>
              <a:rPr lang="en-US" altLang="ja-JP" dirty="0" smtClean="0">
                <a:latin typeface="+mn-ea"/>
              </a:rPr>
              <a:t>.</a:t>
            </a:r>
            <a:endParaRPr lang="en-US" altLang="zh-CN" dirty="0" smtClean="0">
              <a:latin typeface="+mn-ea"/>
            </a:endParaRPr>
          </a:p>
          <a:p>
            <a:r>
              <a:rPr lang="ja-JP" altLang="en-US" dirty="0" smtClean="0">
                <a:latin typeface="+mn-ea"/>
              </a:rPr>
              <a:t>小平</a:t>
            </a:r>
            <a:r>
              <a:rPr lang="ja-JP" altLang="en-US" dirty="0">
                <a:latin typeface="+mn-ea"/>
              </a:rPr>
              <a:t>朋江・いとうたけひこ</a:t>
            </a:r>
            <a:r>
              <a:rPr lang="zh-CN" altLang="en-US" dirty="0" smtClean="0">
                <a:latin typeface="ＭＳ Ｐゴシック" panose="020B0600070205080204" pitchFamily="50" charset="-128"/>
                <a:ea typeface="ＭＳ Ｐゴシック" panose="020B0600070205080204" pitchFamily="50" charset="-128"/>
              </a:rPr>
              <a:t>（</a:t>
            </a:r>
            <a:r>
              <a:rPr lang="en-US" altLang="zh-CN" dirty="0" smtClean="0">
                <a:latin typeface="ＭＳ Ｐゴシック" panose="020B0600070205080204" pitchFamily="50" charset="-128"/>
                <a:ea typeface="ＭＳ Ｐゴシック" panose="020B0600070205080204" pitchFamily="50" charset="-128"/>
              </a:rPr>
              <a:t>2014</a:t>
            </a:r>
            <a:r>
              <a:rPr lang="zh-CN" altLang="en-US" dirty="0" smtClean="0">
                <a:latin typeface="ＭＳ Ｐゴシック" panose="020B0600070205080204" pitchFamily="50" charset="-128"/>
                <a:ea typeface="ＭＳ Ｐゴシック" panose="020B0600070205080204" pitchFamily="50" charset="-128"/>
              </a:rPr>
              <a:t>）</a:t>
            </a:r>
            <a:r>
              <a:rPr lang="ja-JP" altLang="en-US" dirty="0">
                <a:latin typeface="+mn-ea"/>
              </a:rPr>
              <a:t>精神障害者の回復の語り</a:t>
            </a:r>
            <a:r>
              <a:rPr lang="en-US" altLang="ja-JP" dirty="0">
                <a:latin typeface="+mn-ea"/>
              </a:rPr>
              <a:t>: </a:t>
            </a:r>
            <a:r>
              <a:rPr lang="ja-JP" altLang="en-US" dirty="0">
                <a:latin typeface="+mn-ea"/>
              </a:rPr>
              <a:t>浦河</a:t>
            </a:r>
            <a:r>
              <a:rPr lang="ja-JP" altLang="en-US" dirty="0" err="1">
                <a:latin typeface="+mn-ea"/>
              </a:rPr>
              <a:t>べ</a:t>
            </a:r>
            <a:r>
              <a:rPr lang="ja-JP" altLang="en-US" dirty="0">
                <a:latin typeface="+mn-ea"/>
              </a:rPr>
              <a:t>てるの家における当事者研究の記述のテキストマイニング　日本心理学会第</a:t>
            </a:r>
            <a:r>
              <a:rPr lang="en-US" altLang="ja-JP" dirty="0">
                <a:latin typeface="+mn-ea"/>
              </a:rPr>
              <a:t>78</a:t>
            </a:r>
            <a:r>
              <a:rPr lang="ja-JP" altLang="en-US" dirty="0">
                <a:latin typeface="+mn-ea"/>
              </a:rPr>
              <a:t>回大会論文集</a:t>
            </a:r>
            <a:r>
              <a:rPr lang="en-US" altLang="ja-JP" dirty="0">
                <a:latin typeface="+mn-ea"/>
              </a:rPr>
              <a:t>,305</a:t>
            </a:r>
            <a:r>
              <a:rPr lang="en-US" altLang="ja-JP" dirty="0" smtClean="0">
                <a:latin typeface="+mn-ea"/>
              </a:rPr>
              <a:t>.</a:t>
            </a:r>
            <a:endParaRPr lang="en-US" altLang="zh-CN" dirty="0" smtClean="0">
              <a:latin typeface="+mn-ea"/>
            </a:endParaRPr>
          </a:p>
          <a:p>
            <a:r>
              <a:rPr lang="ja-JP" altLang="en-US" dirty="0" smtClean="0">
                <a:latin typeface="+mn-ea"/>
              </a:rPr>
              <a:t>小平</a:t>
            </a:r>
            <a:r>
              <a:rPr lang="ja-JP" altLang="en-US" dirty="0">
                <a:latin typeface="+mn-ea"/>
              </a:rPr>
              <a:t>朋江・いとう</a:t>
            </a:r>
            <a:r>
              <a:rPr lang="ja-JP" altLang="en-US" dirty="0" smtClean="0">
                <a:latin typeface="+mn-ea"/>
              </a:rPr>
              <a:t>たけひこ</a:t>
            </a:r>
            <a:r>
              <a:rPr lang="zh-CN" altLang="en-US" dirty="0">
                <a:latin typeface="ＭＳ Ｐゴシック" panose="020B0600070205080204" pitchFamily="50" charset="-128"/>
                <a:ea typeface="ＭＳ Ｐゴシック" panose="020B0600070205080204" pitchFamily="50" charset="-128"/>
              </a:rPr>
              <a:t>（</a:t>
            </a:r>
            <a:r>
              <a:rPr lang="en-US" altLang="zh-CN" dirty="0" smtClean="0">
                <a:latin typeface="ＭＳ Ｐゴシック" panose="020B0600070205080204" pitchFamily="50" charset="-128"/>
                <a:ea typeface="ＭＳ Ｐゴシック" panose="020B0600070205080204" pitchFamily="50" charset="-128"/>
              </a:rPr>
              <a:t>2014</a:t>
            </a:r>
            <a:r>
              <a:rPr lang="zh-CN" altLang="en-US" dirty="0" smtClean="0">
                <a:latin typeface="ＭＳ Ｐゴシック" panose="020B0600070205080204" pitchFamily="50" charset="-128"/>
                <a:ea typeface="ＭＳ Ｐゴシック" panose="020B0600070205080204" pitchFamily="50" charset="-128"/>
              </a:rPr>
              <a:t>）</a:t>
            </a:r>
            <a:r>
              <a:rPr lang="en-US" altLang="ja-JP" dirty="0" smtClean="0">
                <a:latin typeface="+mn-ea"/>
              </a:rPr>
              <a:t>『</a:t>
            </a:r>
            <a:r>
              <a:rPr lang="ja-JP" altLang="en-US" dirty="0">
                <a:latin typeface="+mn-ea"/>
              </a:rPr>
              <a:t>当事者が語る精神障害とのつきあい方</a:t>
            </a:r>
            <a:r>
              <a:rPr lang="en-US" altLang="ja-JP" dirty="0">
                <a:latin typeface="+mn-ea"/>
              </a:rPr>
              <a:t>』</a:t>
            </a:r>
            <a:r>
              <a:rPr lang="ja-JP" altLang="en-US" dirty="0">
                <a:latin typeface="+mn-ea"/>
              </a:rPr>
              <a:t>の</a:t>
            </a:r>
            <a:r>
              <a:rPr lang="en-US" altLang="ja-JP" dirty="0">
                <a:latin typeface="+mn-ea"/>
              </a:rPr>
              <a:t>5</a:t>
            </a:r>
            <a:r>
              <a:rPr lang="ja-JP" altLang="en-US" dirty="0">
                <a:latin typeface="+mn-ea"/>
              </a:rPr>
              <a:t>人の統合失調症を持つ人たちの回復の語りのテキストマイニング　第</a:t>
            </a:r>
            <a:r>
              <a:rPr lang="en-US" altLang="ja-JP" dirty="0">
                <a:latin typeface="+mn-ea"/>
              </a:rPr>
              <a:t>34</a:t>
            </a:r>
            <a:r>
              <a:rPr lang="ja-JP" altLang="en-US" dirty="0">
                <a:latin typeface="+mn-ea"/>
              </a:rPr>
              <a:t>回日本看護科学学会学術集会講演集</a:t>
            </a:r>
            <a:r>
              <a:rPr lang="en-US" altLang="ja-JP" dirty="0">
                <a:latin typeface="+mn-ea"/>
              </a:rPr>
              <a:t>, </a:t>
            </a:r>
            <a:r>
              <a:rPr lang="en-US" altLang="ja-JP" dirty="0" smtClean="0">
                <a:latin typeface="+mn-ea"/>
              </a:rPr>
              <a:t>391</a:t>
            </a:r>
          </a:p>
          <a:p>
            <a:r>
              <a:rPr lang="ja-JP" altLang="ja-JP" dirty="0"/>
              <a:t>小平朋江・いとう</a:t>
            </a:r>
            <a:r>
              <a:rPr lang="ja-JP" altLang="ja-JP" dirty="0" smtClean="0"/>
              <a:t>たけひこ</a:t>
            </a:r>
            <a:r>
              <a:rPr lang="ja-JP" altLang="en-US" dirty="0"/>
              <a:t>（</a:t>
            </a:r>
            <a:r>
              <a:rPr lang="x-none" altLang="ja-JP" dirty="0" smtClean="0"/>
              <a:t>2015</a:t>
            </a:r>
            <a:r>
              <a:rPr lang="ja-JP" altLang="en-US" dirty="0" smtClean="0"/>
              <a:t>）</a:t>
            </a:r>
            <a:r>
              <a:rPr lang="ja-JP" altLang="ja-JP" dirty="0" smtClean="0"/>
              <a:t>ある</a:t>
            </a:r>
            <a:r>
              <a:rPr lang="ja-JP" altLang="ja-JP" dirty="0"/>
              <a:t>統合失調症闘病記のリカバリーとヘルパー・セラピー原則：西純一『精神障害を乗り越えて：</a:t>
            </a:r>
            <a:r>
              <a:rPr lang="x-none" altLang="ja-JP" dirty="0"/>
              <a:t>40</a:t>
            </a:r>
            <a:r>
              <a:rPr lang="ja-JP" altLang="ja-JP" dirty="0"/>
              <a:t>歳ピアヘルパーの誕生』の内容分析およびテキストマイニング　日本心理学会第</a:t>
            </a:r>
            <a:r>
              <a:rPr lang="en-US" altLang="ja-JP" dirty="0"/>
              <a:t>79</a:t>
            </a:r>
            <a:r>
              <a:rPr lang="ja-JP" altLang="ja-JP" dirty="0"/>
              <a:t>回大会論文集</a:t>
            </a:r>
            <a:r>
              <a:rPr lang="en-US" altLang="ja-JP" dirty="0"/>
              <a:t>,465.</a:t>
            </a:r>
            <a:endParaRPr lang="ja-JP" altLang="ja-JP" dirty="0"/>
          </a:p>
          <a:p>
            <a:endParaRPr kumimoji="1" lang="ja-JP" altLang="en-US" dirty="0">
              <a:latin typeface="+mn-ea"/>
            </a:endParaRPr>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26</a:t>
            </a:fld>
            <a:endParaRPr kumimoji="1" lang="ja-JP" altLang="en-US"/>
          </a:p>
        </p:txBody>
      </p:sp>
    </p:spTree>
    <p:extLst>
      <p:ext uri="{BB962C8B-B14F-4D97-AF65-F5344CB8AC3E}">
        <p14:creationId xmlns:p14="http://schemas.microsoft.com/office/powerpoint/2010/main" val="395325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0"/>
            <a:ext cx="9287966" cy="1289149"/>
          </a:xfrm>
        </p:spPr>
        <p:txBody>
          <a:bodyPr>
            <a:normAutofit/>
          </a:bodyPr>
          <a:lstStyle/>
          <a:p>
            <a:pPr algn="l"/>
            <a:r>
              <a:rPr kumimoji="1" lang="en-US" altLang="ja-JP" sz="3100" dirty="0" smtClean="0"/>
              <a:t/>
            </a:r>
            <a:br>
              <a:rPr kumimoji="1" lang="en-US" altLang="ja-JP" sz="3100" dirty="0" smtClean="0"/>
            </a:br>
            <a:r>
              <a:rPr kumimoji="1" lang="ja-JP" altLang="en-US" sz="3100" dirty="0" smtClean="0"/>
              <a:t>　　　　　　　　　　　　　　</a:t>
            </a:r>
            <a:endParaRPr kumimoji="1" lang="ja-JP" altLang="en-US" sz="36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539780"/>
            <a:ext cx="1531193" cy="25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2538" y="-171400"/>
            <a:ext cx="9721081"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1355203"/>
            <a:ext cx="9432239" cy="518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193" y="6584483"/>
            <a:ext cx="10763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581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06" y="1014"/>
            <a:ext cx="8572500" cy="98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930836"/>
            <a:ext cx="4536504" cy="330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806" y="4232606"/>
            <a:ext cx="5127274" cy="2482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264655"/>
            <a:ext cx="367240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362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24744"/>
          </a:xfrm>
        </p:spPr>
        <p:txBody>
          <a:bodyPr>
            <a:noAutofit/>
          </a:bodyPr>
          <a:lstStyle/>
          <a:p>
            <a:r>
              <a:rPr lang="ja-JP" altLang="en-US" sz="7200" dirty="0"/>
              <a:t>ありがとうございました</a:t>
            </a:r>
            <a:endParaRPr kumimoji="1" lang="ja-JP" altLang="en-US" sz="7200" dirty="0"/>
          </a:p>
        </p:txBody>
      </p:sp>
      <p:sp>
        <p:nvSpPr>
          <p:cNvPr id="3" name="コンテンツ プレースホルダー 2"/>
          <p:cNvSpPr>
            <a:spLocks noGrp="1"/>
          </p:cNvSpPr>
          <p:nvPr>
            <p:ph idx="1"/>
          </p:nvPr>
        </p:nvSpPr>
        <p:spPr>
          <a:xfrm>
            <a:off x="0" y="1052736"/>
            <a:ext cx="9144000" cy="5805264"/>
          </a:xfrm>
        </p:spPr>
        <p:txBody>
          <a:bodyPr/>
          <a:lstStyle/>
          <a:p>
            <a:pPr marL="0" indent="0">
              <a:buNone/>
            </a:pPr>
            <a:r>
              <a:rPr kumimoji="1" lang="ja-JP" altLang="en-US" dirty="0" smtClean="0"/>
              <a:t>　　　　　　　</a:t>
            </a:r>
            <a:r>
              <a:rPr kumimoji="1" lang="ja-JP" altLang="en-US" sz="4000" dirty="0" smtClean="0">
                <a:solidFill>
                  <a:srgbClr val="FF0000"/>
                </a:solidFill>
              </a:rPr>
              <a:t>ご自由にお取りください</a:t>
            </a:r>
            <a:endParaRPr kumimoji="1" lang="en-US" altLang="ja-JP" sz="4000" dirty="0" smtClean="0">
              <a:solidFill>
                <a:srgbClr val="FF0000"/>
              </a:solidFill>
            </a:endParaRPr>
          </a:p>
          <a:p>
            <a:pPr marL="0" indent="0">
              <a:buNone/>
            </a:pPr>
            <a:r>
              <a:rPr lang="ja-JP" altLang="en-US" dirty="0" smtClean="0"/>
              <a:t>　　闘病記・手記</a:t>
            </a:r>
            <a:r>
              <a:rPr lang="ja-JP" altLang="en-US" dirty="0"/>
              <a:t>・</a:t>
            </a:r>
            <a:r>
              <a:rPr lang="ja-JP" altLang="en-US" dirty="0" smtClean="0"/>
              <a:t>当事者研究の研究に取り組んで</a:t>
            </a:r>
            <a:endParaRPr lang="en-US" altLang="ja-JP" dirty="0" smtClean="0"/>
          </a:p>
          <a:p>
            <a:pPr marL="0" indent="0">
              <a:buNone/>
            </a:pPr>
            <a:r>
              <a:rPr lang="ja-JP" altLang="en-US" dirty="0"/>
              <a:t>　</a:t>
            </a:r>
            <a:r>
              <a:rPr lang="ja-JP" altLang="en-US" dirty="0" smtClean="0"/>
              <a:t>　います</a:t>
            </a:r>
            <a:endParaRPr kumimoji="1" lang="ja-JP" altLang="en-US" dirty="0"/>
          </a:p>
        </p:txBody>
      </p:sp>
      <p:pic>
        <p:nvPicPr>
          <p:cNvPr id="6" name="Picture 2" descr="http://www.japmhn.jp/images/jour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2" y="2943282"/>
            <a:ext cx="3096344" cy="39147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436887"/>
            <a:ext cx="3600400" cy="181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562896"/>
            <a:ext cx="3528391" cy="2140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図 8"/>
          <p:cNvPicPr>
            <a:picLocks noChangeAspect="1"/>
          </p:cNvPicPr>
          <p:nvPr/>
        </p:nvPicPr>
        <p:blipFill>
          <a:blip r:embed="rId5"/>
          <a:stretch>
            <a:fillRect/>
          </a:stretch>
        </p:blipFill>
        <p:spPr>
          <a:xfrm>
            <a:off x="6811361" y="3408249"/>
            <a:ext cx="2153127" cy="2613039"/>
          </a:xfrm>
          <a:prstGeom prst="rect">
            <a:avLst/>
          </a:prstGeom>
        </p:spPr>
      </p:pic>
    </p:spTree>
    <p:extLst>
      <p:ext uri="{BB962C8B-B14F-4D97-AF65-F5344CB8AC3E}">
        <p14:creationId xmlns:p14="http://schemas.microsoft.com/office/powerpoint/2010/main" val="1494145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80512" cy="864096"/>
          </a:xfrm>
        </p:spPr>
        <p:txBody>
          <a:bodyPr/>
          <a:lstStyle/>
          <a:p>
            <a:pPr algn="l"/>
            <a:r>
              <a:rPr lang="ja-JP" altLang="en-US" dirty="0" smtClean="0"/>
              <a:t>リカバリー（</a:t>
            </a:r>
            <a:r>
              <a:rPr lang="en-US" altLang="ja-JP" dirty="0" smtClean="0"/>
              <a:t>WHO,2013/2014</a:t>
            </a:r>
            <a:r>
              <a:rPr lang="ja-JP" altLang="en-US" dirty="0" smtClean="0"/>
              <a:t>）</a:t>
            </a:r>
            <a:endParaRPr kumimoji="1" lang="ja-JP" altLang="en-US" dirty="0"/>
          </a:p>
        </p:txBody>
      </p:sp>
      <p:sp>
        <p:nvSpPr>
          <p:cNvPr id="3" name="コンテンツ プレースホルダー 2"/>
          <p:cNvSpPr>
            <a:spLocks noGrp="1"/>
          </p:cNvSpPr>
          <p:nvPr>
            <p:ph idx="1"/>
          </p:nvPr>
        </p:nvSpPr>
        <p:spPr>
          <a:xfrm>
            <a:off x="0" y="1556792"/>
            <a:ext cx="9144000" cy="5301208"/>
          </a:xfrm>
        </p:spPr>
        <p:txBody>
          <a:bodyPr>
            <a:normAutofit fontScale="85000" lnSpcReduction="20000"/>
          </a:bodyPr>
          <a:lstStyle/>
          <a:p>
            <a:r>
              <a:rPr lang="en-US" altLang="ja-JP" sz="2400" dirty="0" smtClean="0"/>
              <a:t>WHO</a:t>
            </a:r>
            <a:r>
              <a:rPr lang="ja-JP" altLang="ja-JP" sz="2400" dirty="0" smtClean="0"/>
              <a:t>『</a:t>
            </a:r>
            <a:r>
              <a:rPr lang="ja-JP" altLang="ja-JP" sz="2400" dirty="0"/>
              <a:t>包括的メンタルヘルスアクションプラン</a:t>
            </a:r>
            <a:r>
              <a:rPr lang="en-US" altLang="ja-JP" sz="2400" dirty="0"/>
              <a:t>2013</a:t>
            </a:r>
            <a:r>
              <a:rPr lang="ja-JP" altLang="ja-JP" sz="2400" dirty="0"/>
              <a:t>‐</a:t>
            </a:r>
            <a:r>
              <a:rPr lang="en-US" altLang="ja-JP" sz="2400" dirty="0"/>
              <a:t>2020</a:t>
            </a:r>
            <a:r>
              <a:rPr lang="ja-JP" altLang="ja-JP" sz="2400" dirty="0" smtClean="0"/>
              <a:t>』日本語</a:t>
            </a:r>
            <a:r>
              <a:rPr lang="ja-JP" altLang="ja-JP" sz="2400" dirty="0"/>
              <a:t>訳版（</a:t>
            </a:r>
            <a:r>
              <a:rPr lang="en-US" altLang="ja-JP" sz="2400" dirty="0"/>
              <a:t>2014</a:t>
            </a:r>
            <a:r>
              <a:rPr lang="ja-JP" altLang="ja-JP" sz="2400" dirty="0" smtClean="0"/>
              <a:t>）</a:t>
            </a:r>
            <a:endParaRPr lang="en-US" altLang="ja-JP" sz="2400" dirty="0"/>
          </a:p>
          <a:p>
            <a:pPr marL="0" indent="0">
              <a:buNone/>
            </a:pPr>
            <a:r>
              <a:rPr lang="ja-JP" altLang="en-US" sz="2400" dirty="0" smtClean="0"/>
              <a:t>　　</a:t>
            </a:r>
            <a:r>
              <a:rPr lang="en-US" altLang="ja-JP" sz="2400" dirty="0" smtClean="0"/>
              <a:t>p38</a:t>
            </a:r>
            <a:r>
              <a:rPr lang="ja-JP" altLang="en-US" sz="2400" dirty="0" smtClean="0"/>
              <a:t>「主要用語一覧」より</a:t>
            </a:r>
            <a:endParaRPr lang="en-US" altLang="ja-JP" sz="2400" dirty="0" smtClean="0"/>
          </a:p>
          <a:p>
            <a:pPr marL="0" indent="0">
              <a:buNone/>
            </a:pPr>
            <a:endParaRPr lang="en-US" altLang="ja-JP" sz="2400" dirty="0" smtClean="0"/>
          </a:p>
          <a:p>
            <a:pPr marL="0" indent="0">
              <a:buNone/>
            </a:pPr>
            <a:r>
              <a:rPr lang="ja-JP" altLang="ja-JP" sz="4200" dirty="0" smtClean="0"/>
              <a:t>リカバリー</a:t>
            </a:r>
            <a:r>
              <a:rPr lang="ja-JP" altLang="en-US" sz="4200" dirty="0" smtClean="0"/>
              <a:t>（</a:t>
            </a:r>
            <a:r>
              <a:rPr lang="en-US" altLang="ja-JP" sz="4200" dirty="0" smtClean="0"/>
              <a:t>Recovery</a:t>
            </a:r>
            <a:r>
              <a:rPr lang="ja-JP" altLang="en-US" sz="4200" dirty="0" smtClean="0"/>
              <a:t>）</a:t>
            </a:r>
            <a:endParaRPr lang="ja-JP" altLang="ja-JP" dirty="0"/>
          </a:p>
          <a:p>
            <a:pPr marL="0" indent="0">
              <a:buNone/>
            </a:pPr>
            <a:r>
              <a:rPr lang="ja-JP" altLang="en-US" dirty="0" smtClean="0"/>
              <a:t>　</a:t>
            </a:r>
            <a:r>
              <a:rPr lang="ja-JP" altLang="en-US" dirty="0"/>
              <a:t>　</a:t>
            </a:r>
            <a:r>
              <a:rPr lang="ja-JP" altLang="ja-JP" dirty="0" smtClean="0"/>
              <a:t>精神</a:t>
            </a:r>
            <a:r>
              <a:rPr lang="ja-JP" altLang="ja-JP" dirty="0"/>
              <a:t>疾患を有する人々の目から見れば、リカバリーとは</a:t>
            </a:r>
            <a:r>
              <a:rPr lang="ja-JP" altLang="ja-JP" dirty="0" smtClean="0"/>
              <a:t>、</a:t>
            </a:r>
            <a:endParaRPr lang="en-US" altLang="ja-JP" dirty="0" smtClean="0"/>
          </a:p>
          <a:p>
            <a:pPr marL="0" indent="0">
              <a:buNone/>
            </a:pPr>
            <a:r>
              <a:rPr lang="ja-JP" altLang="en-US" dirty="0" smtClean="0"/>
              <a:t>　</a:t>
            </a:r>
            <a:r>
              <a:rPr lang="ja-JP" altLang="ja-JP" dirty="0" smtClean="0"/>
              <a:t>希望</a:t>
            </a:r>
            <a:r>
              <a:rPr lang="ja-JP" altLang="ja-JP" dirty="0"/>
              <a:t>を得ること・維持すること、各自の能力と障害を理解</a:t>
            </a:r>
            <a:r>
              <a:rPr lang="ja-JP" altLang="ja-JP" dirty="0" smtClean="0"/>
              <a:t>する</a:t>
            </a:r>
            <a:endParaRPr lang="en-US" altLang="ja-JP" dirty="0" smtClean="0"/>
          </a:p>
          <a:p>
            <a:pPr marL="0" indent="0">
              <a:buNone/>
            </a:pPr>
            <a:r>
              <a:rPr lang="ja-JP" altLang="en-US" dirty="0"/>
              <a:t>　</a:t>
            </a:r>
            <a:r>
              <a:rPr lang="ja-JP" altLang="ja-JP" dirty="0" smtClean="0"/>
              <a:t>こと</a:t>
            </a:r>
            <a:r>
              <a:rPr lang="ja-JP" altLang="ja-JP" dirty="0"/>
              <a:t>、活動的な生活を送ること、個人の自律、社会的</a:t>
            </a:r>
            <a:r>
              <a:rPr lang="ja-JP" altLang="ja-JP" dirty="0" smtClean="0"/>
              <a:t>アイデン</a:t>
            </a:r>
            <a:endParaRPr lang="en-US" altLang="ja-JP" dirty="0" smtClean="0"/>
          </a:p>
          <a:p>
            <a:pPr marL="0" indent="0">
              <a:buNone/>
            </a:pPr>
            <a:r>
              <a:rPr lang="ja-JP" altLang="en-US" dirty="0"/>
              <a:t>　</a:t>
            </a:r>
            <a:r>
              <a:rPr lang="ja-JP" altLang="ja-JP" dirty="0" smtClean="0"/>
              <a:t>ティティ</a:t>
            </a:r>
            <a:r>
              <a:rPr lang="ja-JP" altLang="ja-JP" dirty="0"/>
              <a:t>、人生の意味と目的およびポジティブな自己意識を</a:t>
            </a:r>
            <a:r>
              <a:rPr lang="ja-JP" altLang="ja-JP" dirty="0" smtClean="0"/>
              <a:t>意</a:t>
            </a:r>
            <a:endParaRPr lang="en-US" altLang="ja-JP" dirty="0" smtClean="0"/>
          </a:p>
          <a:p>
            <a:pPr marL="0" indent="0">
              <a:buNone/>
            </a:pPr>
            <a:r>
              <a:rPr lang="ja-JP" altLang="en-US" dirty="0"/>
              <a:t>　</a:t>
            </a:r>
            <a:r>
              <a:rPr lang="ja-JP" altLang="ja-JP" dirty="0" err="1" smtClean="0"/>
              <a:t>味</a:t>
            </a:r>
            <a:r>
              <a:rPr lang="ja-JP" altLang="ja-JP" dirty="0" err="1"/>
              <a:t>する</a:t>
            </a:r>
            <a:r>
              <a:rPr lang="ja-JP" altLang="ja-JP" dirty="0"/>
              <a:t>。リカバリーは治癒の同義語ではない。リカバリーとは</a:t>
            </a:r>
            <a:r>
              <a:rPr lang="ja-JP" altLang="ja-JP" dirty="0" smtClean="0"/>
              <a:t>、</a:t>
            </a:r>
            <a:endParaRPr lang="en-US" altLang="ja-JP" dirty="0" smtClean="0"/>
          </a:p>
          <a:p>
            <a:pPr marL="0" indent="0">
              <a:buNone/>
            </a:pPr>
            <a:r>
              <a:rPr lang="ja-JP" altLang="en-US" dirty="0" smtClean="0"/>
              <a:t>  </a:t>
            </a:r>
            <a:r>
              <a:rPr lang="ja-JP" altLang="ja-JP" dirty="0" smtClean="0"/>
              <a:t>自分</a:t>
            </a:r>
            <a:r>
              <a:rPr lang="ja-JP" altLang="ja-JP" dirty="0"/>
              <a:t>がリカバリーしつつあると考える個人によって経験</a:t>
            </a:r>
            <a:r>
              <a:rPr lang="ja-JP" altLang="ja-JP" dirty="0" smtClean="0"/>
              <a:t>される</a:t>
            </a:r>
            <a:endParaRPr lang="en-US" altLang="ja-JP" dirty="0" smtClean="0"/>
          </a:p>
          <a:p>
            <a:pPr marL="0" indent="0">
              <a:buNone/>
            </a:pPr>
            <a:r>
              <a:rPr lang="ja-JP" altLang="en-US" b="1" dirty="0">
                <a:solidFill>
                  <a:srgbClr val="FF0000"/>
                </a:solidFill>
              </a:rPr>
              <a:t>　</a:t>
            </a:r>
            <a:r>
              <a:rPr lang="ja-JP" altLang="ja-JP" b="1" dirty="0" smtClean="0">
                <a:solidFill>
                  <a:srgbClr val="FF0000"/>
                </a:solidFill>
              </a:rPr>
              <a:t>内的</a:t>
            </a:r>
            <a:r>
              <a:rPr lang="ja-JP" altLang="ja-JP" b="1" dirty="0">
                <a:solidFill>
                  <a:srgbClr val="FF0000"/>
                </a:solidFill>
              </a:rPr>
              <a:t>状態</a:t>
            </a:r>
            <a:r>
              <a:rPr lang="ja-JP" altLang="ja-JP" dirty="0"/>
              <a:t>－希望、癒し、エンパワメント、つながり－と、</a:t>
            </a:r>
            <a:r>
              <a:rPr lang="ja-JP" altLang="ja-JP" dirty="0" smtClean="0"/>
              <a:t>リカバ</a:t>
            </a:r>
            <a:endParaRPr lang="en-US" altLang="ja-JP" dirty="0" smtClean="0"/>
          </a:p>
          <a:p>
            <a:pPr marL="0" indent="0">
              <a:buNone/>
            </a:pPr>
            <a:r>
              <a:rPr lang="ja-JP" altLang="en-US" dirty="0"/>
              <a:t>　</a:t>
            </a:r>
            <a:r>
              <a:rPr lang="ja-JP" altLang="ja-JP" dirty="0" smtClean="0"/>
              <a:t>リー</a:t>
            </a:r>
            <a:r>
              <a:rPr lang="ja-JP" altLang="ja-JP" dirty="0"/>
              <a:t>を促進する</a:t>
            </a:r>
            <a:r>
              <a:rPr lang="ja-JP" altLang="ja-JP" b="1" dirty="0">
                <a:solidFill>
                  <a:srgbClr val="FF0000"/>
                </a:solidFill>
              </a:rPr>
              <a:t>外的状態</a:t>
            </a:r>
            <a:r>
              <a:rPr lang="ja-JP" altLang="ja-JP" dirty="0"/>
              <a:t>－人権の行使、ポジティブな癒し</a:t>
            </a:r>
            <a:r>
              <a:rPr lang="ja-JP" altLang="ja-JP" dirty="0" smtClean="0"/>
              <a:t>の</a:t>
            </a:r>
            <a:endParaRPr lang="en-US" altLang="ja-JP" dirty="0" smtClean="0"/>
          </a:p>
          <a:p>
            <a:pPr marL="0" indent="0">
              <a:buNone/>
            </a:pPr>
            <a:r>
              <a:rPr lang="ja-JP" altLang="en-US" dirty="0"/>
              <a:t>　</a:t>
            </a:r>
            <a:r>
              <a:rPr lang="ja-JP" altLang="ja-JP" dirty="0" smtClean="0"/>
              <a:t>文化</a:t>
            </a:r>
            <a:r>
              <a:rPr lang="ja-JP" altLang="ja-JP" dirty="0"/>
              <a:t>、リカバリー志向のサービス－の両方を指す</a:t>
            </a:r>
            <a:r>
              <a:rPr lang="ja-JP" altLang="ja-JP" dirty="0" smtClean="0"/>
              <a:t>。</a:t>
            </a:r>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3</a:t>
            </a:fld>
            <a:endParaRPr kumimoji="1" lang="ja-JP" altLang="en-US" dirty="0"/>
          </a:p>
        </p:txBody>
      </p:sp>
      <p:pic>
        <p:nvPicPr>
          <p:cNvPr id="5" name="図 4"/>
          <p:cNvPicPr/>
          <p:nvPr/>
        </p:nvPicPr>
        <p:blipFill>
          <a:blip r:embed="rId2" cstate="print">
            <a:extLst>
              <a:ext uri="{28A0092B-C50C-407E-A947-70E740481C1C}">
                <a14:useLocalDpi xmlns:a14="http://schemas.microsoft.com/office/drawing/2010/main" val="0"/>
              </a:ext>
            </a:extLst>
          </a:blip>
          <a:stretch>
            <a:fillRect/>
          </a:stretch>
        </p:blipFill>
        <p:spPr>
          <a:xfrm>
            <a:off x="6804248" y="25059"/>
            <a:ext cx="1133797" cy="1552345"/>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142" y="69054"/>
            <a:ext cx="1081990" cy="150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0413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08720"/>
          </a:xfrm>
        </p:spPr>
        <p:txBody>
          <a:bodyPr>
            <a:normAutofit fontScale="90000"/>
          </a:bodyPr>
          <a:lstStyle/>
          <a:p>
            <a:pPr algn="l"/>
            <a:r>
              <a:rPr kumimoji="1" lang="ja-JP" altLang="en-US" dirty="0" smtClean="0"/>
              <a:t>リカバリーと闘病記・手記・当事者研究</a:t>
            </a:r>
            <a:endParaRPr kumimoji="1" lang="ja-JP" altLang="en-US" dirty="0"/>
          </a:p>
        </p:txBody>
      </p:sp>
      <p:sp>
        <p:nvSpPr>
          <p:cNvPr id="3" name="コンテンツ プレースホルダー 2"/>
          <p:cNvSpPr>
            <a:spLocks noGrp="1"/>
          </p:cNvSpPr>
          <p:nvPr>
            <p:ph idx="1"/>
          </p:nvPr>
        </p:nvSpPr>
        <p:spPr>
          <a:xfrm>
            <a:off x="35496" y="836712"/>
            <a:ext cx="7178574" cy="6021288"/>
          </a:xfrm>
        </p:spPr>
        <p:txBody>
          <a:bodyPr>
            <a:noAutofit/>
          </a:bodyPr>
          <a:lstStyle/>
          <a:p>
            <a:pPr marL="0" indent="0">
              <a:buNone/>
            </a:pPr>
            <a:r>
              <a:rPr lang="ja-JP" altLang="en-US" sz="2400" dirty="0">
                <a:solidFill>
                  <a:prstClr val="black"/>
                </a:solidFill>
              </a:rPr>
              <a:t>◎野中</a:t>
            </a:r>
            <a:r>
              <a:rPr lang="en-US" altLang="ja-JP" sz="2400" dirty="0">
                <a:solidFill>
                  <a:prstClr val="black"/>
                </a:solidFill>
              </a:rPr>
              <a:t>(2011</a:t>
            </a:r>
            <a:r>
              <a:rPr lang="ja-JP" altLang="en-US" sz="2400" dirty="0" smtClean="0">
                <a:solidFill>
                  <a:prstClr val="black"/>
                </a:solidFill>
              </a:rPr>
              <a:t>：</a:t>
            </a:r>
            <a:r>
              <a:rPr lang="en-US" altLang="ja-JP" sz="2400" dirty="0" smtClean="0">
                <a:solidFill>
                  <a:prstClr val="black"/>
                </a:solidFill>
              </a:rPr>
              <a:t>p.2)</a:t>
            </a:r>
            <a:r>
              <a:rPr lang="ja-JP" altLang="en-US" sz="2400" dirty="0" smtClean="0">
                <a:solidFill>
                  <a:prstClr val="black"/>
                </a:solidFill>
              </a:rPr>
              <a:t>：</a:t>
            </a:r>
            <a:r>
              <a:rPr lang="ja-JP" altLang="en-US" sz="2400" dirty="0" smtClean="0">
                <a:solidFill>
                  <a:srgbClr val="002060"/>
                </a:solidFill>
              </a:rPr>
              <a:t>人生のナラティブ</a:t>
            </a:r>
            <a:r>
              <a:rPr lang="ja-JP" altLang="en-US" sz="2400" dirty="0" smtClean="0">
                <a:solidFill>
                  <a:schemeClr val="tx2"/>
                </a:solidFill>
              </a:rPr>
              <a:t>の中のリカバリー</a:t>
            </a:r>
            <a:endParaRPr lang="en-US" altLang="ja-JP" sz="2400" dirty="0">
              <a:solidFill>
                <a:schemeClr val="tx2"/>
              </a:solidFill>
            </a:endParaRPr>
          </a:p>
          <a:p>
            <a:pPr marL="0" indent="0">
              <a:buNone/>
            </a:pPr>
            <a:r>
              <a:rPr lang="ja-JP" altLang="en-US" sz="2400" dirty="0" smtClean="0">
                <a:solidFill>
                  <a:prstClr val="black"/>
                </a:solidFill>
              </a:rPr>
              <a:t>新た</a:t>
            </a:r>
            <a:r>
              <a:rPr lang="ja-JP" altLang="en-US" sz="2400" dirty="0">
                <a:solidFill>
                  <a:prstClr val="black"/>
                </a:solidFill>
              </a:rPr>
              <a:t>な</a:t>
            </a:r>
            <a:r>
              <a:rPr lang="ja-JP" altLang="en-US" sz="2400" dirty="0">
                <a:solidFill>
                  <a:srgbClr val="FF0000"/>
                </a:solidFill>
              </a:rPr>
              <a:t>リカバリー</a:t>
            </a:r>
            <a:r>
              <a:rPr lang="ja-JP" altLang="en-US" sz="2400" dirty="0">
                <a:solidFill>
                  <a:prstClr val="black"/>
                </a:solidFill>
              </a:rPr>
              <a:t>概念</a:t>
            </a:r>
            <a:r>
              <a:rPr lang="ja-JP" altLang="en-US" sz="2400" dirty="0" smtClean="0">
                <a:solidFill>
                  <a:prstClr val="black"/>
                </a:solidFill>
              </a:rPr>
              <a:t>は</a:t>
            </a:r>
            <a:r>
              <a:rPr lang="ja-JP" altLang="en-US" sz="2400" dirty="0">
                <a:solidFill>
                  <a:prstClr val="black"/>
                </a:solidFill>
              </a:rPr>
              <a:t>、</a:t>
            </a:r>
            <a:endParaRPr lang="en-US" altLang="ja-JP" sz="2400" dirty="0" smtClean="0">
              <a:solidFill>
                <a:prstClr val="black"/>
              </a:solidFill>
            </a:endParaRPr>
          </a:p>
          <a:p>
            <a:pPr marL="0" indent="0">
              <a:buNone/>
            </a:pPr>
            <a:r>
              <a:rPr lang="en-US" altLang="ja-JP" sz="2400" dirty="0" smtClean="0">
                <a:solidFill>
                  <a:prstClr val="black"/>
                </a:solidFill>
              </a:rPr>
              <a:t>1980</a:t>
            </a:r>
            <a:r>
              <a:rPr lang="ja-JP" altLang="en-US" sz="2400" dirty="0">
                <a:solidFill>
                  <a:prstClr val="black"/>
                </a:solidFill>
              </a:rPr>
              <a:t>年代後半のアメリカ</a:t>
            </a:r>
            <a:r>
              <a:rPr lang="ja-JP" altLang="en-US" sz="2400" dirty="0" smtClean="0">
                <a:solidFill>
                  <a:prstClr val="black"/>
                </a:solidFill>
              </a:rPr>
              <a:t>合衆国に</a:t>
            </a:r>
            <a:r>
              <a:rPr lang="ja-JP" altLang="en-US" sz="2400" dirty="0">
                <a:solidFill>
                  <a:prstClr val="black"/>
                </a:solidFill>
              </a:rPr>
              <a:t>おいて</a:t>
            </a:r>
            <a:r>
              <a:rPr lang="ja-JP" altLang="en-US" sz="2400" dirty="0" smtClean="0">
                <a:solidFill>
                  <a:prstClr val="black"/>
                </a:solidFill>
              </a:rPr>
              <a:t>、精神</a:t>
            </a:r>
            <a:r>
              <a:rPr lang="ja-JP" altLang="en-US" sz="2400" dirty="0">
                <a:solidFill>
                  <a:prstClr val="black"/>
                </a:solidFill>
              </a:rPr>
              <a:t>障害をもつ方々</a:t>
            </a:r>
            <a:r>
              <a:rPr lang="ja-JP" altLang="en-US" sz="2400" dirty="0" smtClean="0">
                <a:solidFill>
                  <a:prstClr val="black"/>
                </a:solidFill>
              </a:rPr>
              <a:t>の</a:t>
            </a:r>
            <a:r>
              <a:rPr lang="ja-JP" altLang="en-US" sz="2400" dirty="0" smtClean="0">
                <a:solidFill>
                  <a:srgbClr val="FF0000"/>
                </a:solidFill>
              </a:rPr>
              <a:t>手記</a:t>
            </a:r>
            <a:r>
              <a:rPr lang="ja-JP" altLang="en-US" sz="2400" dirty="0">
                <a:solidFill>
                  <a:srgbClr val="FF0000"/>
                </a:solidFill>
              </a:rPr>
              <a:t>活動</a:t>
            </a:r>
            <a:r>
              <a:rPr lang="ja-JP" altLang="en-US" sz="2400" dirty="0">
                <a:solidFill>
                  <a:prstClr val="black"/>
                </a:solidFill>
              </a:rPr>
              <a:t>から</a:t>
            </a:r>
            <a:r>
              <a:rPr lang="ja-JP" altLang="en-US" sz="2400" dirty="0" smtClean="0">
                <a:solidFill>
                  <a:prstClr val="black"/>
                </a:solidFill>
              </a:rPr>
              <a:t>生まれた。</a:t>
            </a:r>
            <a:endParaRPr lang="en-US" altLang="ja-JP" sz="2400" dirty="0" smtClean="0">
              <a:solidFill>
                <a:prstClr val="black"/>
              </a:solidFill>
            </a:endParaRPr>
          </a:p>
          <a:p>
            <a:pPr marL="0" indent="0">
              <a:buNone/>
            </a:pPr>
            <a:endParaRPr lang="en-US" altLang="ja-JP" sz="2400" dirty="0">
              <a:solidFill>
                <a:prstClr val="black"/>
              </a:solidFill>
            </a:endParaRPr>
          </a:p>
          <a:p>
            <a:pPr marL="0" indent="0">
              <a:buNone/>
            </a:pPr>
            <a:r>
              <a:rPr lang="ja-JP" altLang="en-US" sz="2400" dirty="0" smtClean="0">
                <a:solidFill>
                  <a:prstClr val="black"/>
                </a:solidFill>
              </a:rPr>
              <a:t>◎向谷地（</a:t>
            </a:r>
            <a:r>
              <a:rPr lang="en-US" altLang="ja-JP" sz="2400" dirty="0" smtClean="0">
                <a:solidFill>
                  <a:prstClr val="black"/>
                </a:solidFill>
              </a:rPr>
              <a:t>2015</a:t>
            </a:r>
            <a:r>
              <a:rPr lang="ja-JP" altLang="en-US" sz="2400" dirty="0" smtClean="0">
                <a:solidFill>
                  <a:prstClr val="black"/>
                </a:solidFill>
              </a:rPr>
              <a:t>：</a:t>
            </a:r>
            <a:r>
              <a:rPr lang="en-US" altLang="ja-JP" sz="2400" dirty="0">
                <a:solidFill>
                  <a:prstClr val="black"/>
                </a:solidFill>
              </a:rPr>
              <a:t> </a:t>
            </a:r>
            <a:r>
              <a:rPr lang="en-US" altLang="ja-JP" sz="2400" dirty="0" smtClean="0">
                <a:solidFill>
                  <a:prstClr val="black"/>
                </a:solidFill>
              </a:rPr>
              <a:t>p.793</a:t>
            </a:r>
            <a:r>
              <a:rPr lang="ja-JP" altLang="en-US" sz="2400" dirty="0" smtClean="0">
                <a:solidFill>
                  <a:prstClr val="black"/>
                </a:solidFill>
              </a:rPr>
              <a:t>）：</a:t>
            </a:r>
            <a:r>
              <a:rPr lang="ja-JP" altLang="en-US" sz="2400" dirty="0" smtClean="0">
                <a:solidFill>
                  <a:schemeClr val="tx2"/>
                </a:solidFill>
              </a:rPr>
              <a:t>リカバリーの関係性・相互性</a:t>
            </a:r>
            <a:endParaRPr lang="en-US" altLang="ja-JP" sz="2400" dirty="0" smtClean="0">
              <a:solidFill>
                <a:schemeClr val="tx2"/>
              </a:solidFill>
            </a:endParaRPr>
          </a:p>
          <a:p>
            <a:pPr marL="0" indent="0">
              <a:buNone/>
            </a:pPr>
            <a:r>
              <a:rPr lang="ja-JP" altLang="ja-JP" sz="2400" dirty="0" smtClean="0">
                <a:solidFill>
                  <a:srgbClr val="FF0000"/>
                </a:solidFill>
              </a:rPr>
              <a:t>当事者</a:t>
            </a:r>
            <a:r>
              <a:rPr lang="ja-JP" altLang="ja-JP" sz="2400" dirty="0">
                <a:solidFill>
                  <a:srgbClr val="FF0000"/>
                </a:solidFill>
              </a:rPr>
              <a:t>研究</a:t>
            </a:r>
            <a:r>
              <a:rPr lang="ja-JP" altLang="ja-JP" sz="2400" dirty="0"/>
              <a:t>とは</a:t>
            </a:r>
            <a:r>
              <a:rPr lang="ja-JP" altLang="ja-JP" sz="2400" dirty="0" smtClean="0"/>
              <a:t>、</a:t>
            </a:r>
            <a:endParaRPr lang="en-US" altLang="ja-JP" sz="2400" dirty="0" smtClean="0"/>
          </a:p>
          <a:p>
            <a:pPr marL="0" indent="0">
              <a:buNone/>
            </a:pPr>
            <a:r>
              <a:rPr lang="ja-JP" altLang="ja-JP" sz="2400" dirty="0" smtClean="0"/>
              <a:t>統合</a:t>
            </a:r>
            <a:r>
              <a:rPr lang="ja-JP" altLang="ja-JP" sz="2400" dirty="0"/>
              <a:t>失調症を持つ人の生きづらさの中に</a:t>
            </a:r>
            <a:r>
              <a:rPr lang="ja-JP" altLang="ja-JP" sz="2400" dirty="0" smtClean="0"/>
              <a:t>、</a:t>
            </a:r>
            <a:endParaRPr lang="en-US" altLang="ja-JP" sz="2400" dirty="0" smtClean="0"/>
          </a:p>
          <a:p>
            <a:pPr marL="0" indent="0">
              <a:buNone/>
            </a:pPr>
            <a:r>
              <a:rPr lang="ja-JP" altLang="ja-JP" sz="2400" dirty="0" smtClean="0"/>
              <a:t>自ら</a:t>
            </a:r>
            <a:r>
              <a:rPr lang="ja-JP" altLang="ja-JP" sz="2400" dirty="0"/>
              <a:t>の生きづらさを“共に”見出し、関心を寄せ</a:t>
            </a:r>
            <a:r>
              <a:rPr lang="ja-JP" altLang="ja-JP" sz="2400" dirty="0" smtClean="0"/>
              <a:t>、</a:t>
            </a:r>
            <a:endParaRPr lang="en-US" altLang="ja-JP" sz="2400" dirty="0" smtClean="0"/>
          </a:p>
          <a:p>
            <a:pPr marL="0" indent="0">
              <a:buNone/>
            </a:pPr>
            <a:r>
              <a:rPr lang="ja-JP" altLang="ja-JP" sz="2400" dirty="0" smtClean="0"/>
              <a:t>今</a:t>
            </a:r>
            <a:r>
              <a:rPr lang="ja-JP" altLang="ja-JP" sz="2400" dirty="0"/>
              <a:t>を生きる人として共に生きやすさを模索</a:t>
            </a:r>
            <a:r>
              <a:rPr lang="ja-JP" altLang="ja-JP" sz="2400" dirty="0" smtClean="0"/>
              <a:t>する</a:t>
            </a:r>
            <a:r>
              <a:rPr lang="ja-JP" altLang="en-US" sz="2400" dirty="0" smtClean="0"/>
              <a:t>プロセス</a:t>
            </a:r>
            <a:endParaRPr lang="en-US" altLang="ja-JP" sz="2400" dirty="0" smtClean="0"/>
          </a:p>
          <a:p>
            <a:pPr marL="0" indent="0">
              <a:buNone/>
            </a:pPr>
            <a:r>
              <a:rPr lang="ja-JP" altLang="ja-JP" sz="2400" dirty="0" smtClean="0"/>
              <a:t>と</a:t>
            </a:r>
            <a:r>
              <a:rPr lang="ja-JP" altLang="ja-JP" sz="2400" dirty="0"/>
              <a:t>してある。そこで起きる</a:t>
            </a:r>
            <a:r>
              <a:rPr lang="ja-JP" altLang="ja-JP" sz="2400" dirty="0">
                <a:solidFill>
                  <a:srgbClr val="FF0000"/>
                </a:solidFill>
              </a:rPr>
              <a:t>回復</a:t>
            </a:r>
            <a:r>
              <a:rPr lang="ja-JP" altLang="ja-JP" sz="2400" dirty="0"/>
              <a:t>と</a:t>
            </a:r>
            <a:r>
              <a:rPr lang="ja-JP" altLang="ja-JP" sz="2400" dirty="0" smtClean="0"/>
              <a:t>は統合</a:t>
            </a:r>
            <a:r>
              <a:rPr lang="ja-JP" altLang="ja-JP" sz="2400" dirty="0"/>
              <a:t>失調症</a:t>
            </a:r>
            <a:r>
              <a:rPr lang="ja-JP" altLang="ja-JP" sz="2400" dirty="0" smtClean="0"/>
              <a:t>を</a:t>
            </a:r>
            <a:r>
              <a:rPr lang="ja-JP" altLang="en-US" sz="2400" dirty="0" smtClean="0"/>
              <a:t>持つ人</a:t>
            </a:r>
            <a:endParaRPr lang="en-US" altLang="ja-JP" sz="2400" dirty="0" smtClean="0"/>
          </a:p>
          <a:p>
            <a:pPr marL="0" indent="0">
              <a:buNone/>
            </a:pPr>
            <a:r>
              <a:rPr lang="ja-JP" altLang="ja-JP" sz="2400" dirty="0" err="1" smtClean="0"/>
              <a:t>だけ</a:t>
            </a:r>
            <a:r>
              <a:rPr lang="ja-JP" altLang="ja-JP" sz="2400" dirty="0"/>
              <a:t>ではなく</a:t>
            </a:r>
            <a:r>
              <a:rPr lang="ja-JP" altLang="ja-JP" sz="2400" dirty="0" smtClean="0"/>
              <a:t>、そこ</a:t>
            </a:r>
            <a:r>
              <a:rPr lang="ja-JP" altLang="ja-JP" sz="2400" dirty="0"/>
              <a:t>に生命的な関わりを</a:t>
            </a:r>
            <a:r>
              <a:rPr lang="ja-JP" altLang="ja-JP" sz="2400" dirty="0" smtClean="0"/>
              <a:t>持</a:t>
            </a:r>
            <a:r>
              <a:rPr lang="ja-JP" altLang="en-US" sz="2400" dirty="0" smtClean="0"/>
              <a:t>とうとする人達</a:t>
            </a:r>
            <a:r>
              <a:rPr lang="ja-JP" altLang="ja-JP" sz="2400" dirty="0" smtClean="0"/>
              <a:t>を</a:t>
            </a:r>
            <a:r>
              <a:rPr lang="ja-JP" altLang="ja-JP" sz="2400" dirty="0"/>
              <a:t>巻き込んだ</a:t>
            </a:r>
            <a:r>
              <a:rPr lang="ja-JP" altLang="ja-JP" sz="2400" dirty="0">
                <a:solidFill>
                  <a:srgbClr val="FF0000"/>
                </a:solidFill>
              </a:rPr>
              <a:t>回復</a:t>
            </a:r>
            <a:r>
              <a:rPr lang="ja-JP" altLang="ja-JP" sz="2400" dirty="0"/>
              <a:t>と</a:t>
            </a:r>
            <a:r>
              <a:rPr lang="ja-JP" altLang="ja-JP" sz="2400" dirty="0" smtClean="0"/>
              <a:t>して成立</a:t>
            </a:r>
            <a:r>
              <a:rPr lang="ja-JP" altLang="ja-JP" sz="2400" dirty="0"/>
              <a:t>するよう</a:t>
            </a:r>
            <a:r>
              <a:rPr lang="ja-JP" altLang="ja-JP" sz="2400" dirty="0" smtClean="0"/>
              <a:t>な気</a:t>
            </a:r>
            <a:r>
              <a:rPr lang="ja-JP" altLang="ja-JP" sz="2400" dirty="0"/>
              <a:t>がする。</a:t>
            </a:r>
          </a:p>
          <a:p>
            <a:pPr marL="0" indent="0">
              <a:buNone/>
            </a:pPr>
            <a:endParaRPr lang="en-US" altLang="ja-JP" sz="2400" dirty="0">
              <a:solidFill>
                <a:prstClr val="black"/>
              </a:solidFill>
            </a:endParaRPr>
          </a:p>
        </p:txBody>
      </p:sp>
      <p:sp>
        <p:nvSpPr>
          <p:cNvPr id="4" name="スライド番号プレースホルダー 3"/>
          <p:cNvSpPr>
            <a:spLocks noGrp="1"/>
          </p:cNvSpPr>
          <p:nvPr>
            <p:ph type="sldNum" sz="quarter" idx="12"/>
          </p:nvPr>
        </p:nvSpPr>
        <p:spPr/>
        <p:txBody>
          <a:bodyPr/>
          <a:lstStyle/>
          <a:p>
            <a:fld id="{5D1CD784-EC91-44D6-BD51-71785BF293D5}" type="slidenum">
              <a:rPr kumimoji="1" lang="ja-JP" altLang="en-US" smtClean="0"/>
              <a:t>4</a:t>
            </a:fld>
            <a:endParaRPr kumimoji="1" lang="ja-JP" alt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5765" y="1196750"/>
            <a:ext cx="1804845" cy="2495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3789041"/>
            <a:ext cx="205172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830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0" y="0"/>
            <a:ext cx="9144000" cy="1124744"/>
          </a:xfrm>
        </p:spPr>
        <p:txBody>
          <a:bodyPr/>
          <a:lstStyle/>
          <a:p>
            <a:pPr algn="l"/>
            <a:r>
              <a:rPr lang="ja-JP" altLang="en-US" dirty="0" smtClean="0"/>
              <a:t>闘病記の教育的活用</a:t>
            </a:r>
          </a:p>
        </p:txBody>
      </p:sp>
      <p:sp>
        <p:nvSpPr>
          <p:cNvPr id="3075" name="コンテンツ プレースホルダ 2"/>
          <p:cNvSpPr>
            <a:spLocks noGrp="1"/>
          </p:cNvSpPr>
          <p:nvPr>
            <p:ph idx="1"/>
          </p:nvPr>
        </p:nvSpPr>
        <p:spPr>
          <a:xfrm>
            <a:off x="0" y="980728"/>
            <a:ext cx="9144000" cy="5877272"/>
          </a:xfrm>
        </p:spPr>
        <p:txBody>
          <a:bodyPr/>
          <a:lstStyle/>
          <a:p>
            <a:pPr marL="0" lvl="0" indent="0">
              <a:buNone/>
            </a:pPr>
            <a:r>
              <a:rPr lang="ja-JP" altLang="en-US" sz="2800" dirty="0" smtClean="0">
                <a:solidFill>
                  <a:prstClr val="black"/>
                </a:solidFill>
              </a:rPr>
              <a:t>　</a:t>
            </a:r>
            <a:r>
              <a:rPr lang="ja-JP" altLang="en-US" dirty="0" smtClean="0">
                <a:solidFill>
                  <a:prstClr val="black"/>
                </a:solidFill>
              </a:rPr>
              <a:t>・</a:t>
            </a:r>
            <a:r>
              <a:rPr lang="ja-JP" altLang="en-US" dirty="0">
                <a:solidFill>
                  <a:prstClr val="black"/>
                </a:solidFill>
              </a:rPr>
              <a:t>病いの理解</a:t>
            </a:r>
            <a:endParaRPr lang="en-US" altLang="ja-JP" dirty="0">
              <a:solidFill>
                <a:prstClr val="black"/>
              </a:solidFill>
            </a:endParaRPr>
          </a:p>
          <a:p>
            <a:pPr marL="0" lvl="0" indent="0">
              <a:buNone/>
            </a:pPr>
            <a:r>
              <a:rPr lang="ja-JP" altLang="en-US" dirty="0">
                <a:solidFill>
                  <a:prstClr val="black"/>
                </a:solidFill>
              </a:rPr>
              <a:t>　・当事者の生き方を学ぶ</a:t>
            </a:r>
            <a:endParaRPr lang="en-US" altLang="ja-JP" dirty="0">
              <a:solidFill>
                <a:prstClr val="black"/>
              </a:solidFill>
            </a:endParaRPr>
          </a:p>
          <a:p>
            <a:pPr marL="0" lvl="0" indent="0">
              <a:buNone/>
            </a:pPr>
            <a:r>
              <a:rPr lang="ja-JP" altLang="en-US" dirty="0">
                <a:solidFill>
                  <a:prstClr val="black"/>
                </a:solidFill>
              </a:rPr>
              <a:t>　・偏見低減効果　</a:t>
            </a:r>
            <a:endParaRPr lang="en-US" altLang="ja-JP" dirty="0">
              <a:solidFill>
                <a:prstClr val="black"/>
              </a:solidFill>
            </a:endParaRPr>
          </a:p>
          <a:p>
            <a:pPr marL="0" lvl="0" indent="0">
              <a:buNone/>
            </a:pPr>
            <a:r>
              <a:rPr lang="ja-JP" altLang="en-US" dirty="0">
                <a:solidFill>
                  <a:prstClr val="black"/>
                </a:solidFill>
              </a:rPr>
              <a:t>　・より深い人間理解</a:t>
            </a:r>
            <a:endParaRPr lang="en-US" altLang="ja-JP" dirty="0">
              <a:solidFill>
                <a:prstClr val="black"/>
              </a:solidFill>
            </a:endParaRPr>
          </a:p>
          <a:p>
            <a:pPr marL="0" lvl="0" indent="0">
              <a:buNone/>
            </a:pPr>
            <a:r>
              <a:rPr lang="ja-JP" altLang="en-US" dirty="0">
                <a:solidFill>
                  <a:prstClr val="black"/>
                </a:solidFill>
              </a:rPr>
              <a:t>　・講義だけでは不足しがちな教育的効果が期待</a:t>
            </a:r>
            <a:endParaRPr lang="en-US" altLang="ja-JP" dirty="0">
              <a:solidFill>
                <a:prstClr val="black"/>
              </a:solidFill>
            </a:endParaRPr>
          </a:p>
          <a:p>
            <a:endParaRPr lang="ja-JP" altLang="en-US" sz="2800" dirty="0" smtClean="0"/>
          </a:p>
        </p:txBody>
      </p:sp>
      <p:sp>
        <p:nvSpPr>
          <p:cNvPr id="5" name="スライド番号プレースホルダ 4"/>
          <p:cNvSpPr>
            <a:spLocks noGrp="1"/>
          </p:cNvSpPr>
          <p:nvPr>
            <p:ph type="sldNum" sz="quarter" idx="12"/>
          </p:nvPr>
        </p:nvSpPr>
        <p:spPr/>
        <p:txBody>
          <a:bodyPr/>
          <a:lstStyle/>
          <a:p>
            <a:pPr>
              <a:defRPr/>
            </a:pPr>
            <a:fld id="{0D219966-78A2-4C54-A411-31618394FD32}" type="slidenum">
              <a:rPr lang="ja-JP" altLang="en-US" smtClean="0"/>
              <a:pPr>
                <a:defRPr/>
              </a:pPr>
              <a:t>5</a:t>
            </a:fld>
            <a:endParaRPr lang="ja-JP" altLang="en-US"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5417"/>
            <a:ext cx="1800349" cy="275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tomoe-k\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853" y="4080069"/>
            <a:ext cx="1890247" cy="27779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bethel-net.jp/bethel-shohin/let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5955" y="4080069"/>
            <a:ext cx="1230242" cy="1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当事者が語る精神障害とのつきあい方"/>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5232" y="4080069"/>
            <a:ext cx="1800723" cy="27097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3307" y="5117387"/>
            <a:ext cx="1186855" cy="170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コンテンツ プレースホルダー 3"/>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8100" y="4080069"/>
            <a:ext cx="1777132" cy="2719553"/>
          </a:xfrm>
          <a:prstGeom prst="rect">
            <a:avLst/>
          </a:prstGeom>
          <a:noFill/>
          <a:ln>
            <a:noFill/>
          </a:ln>
        </p:spPr>
      </p:pic>
    </p:spTree>
    <p:extLst>
      <p:ext uri="{BB962C8B-B14F-4D97-AF65-F5344CB8AC3E}">
        <p14:creationId xmlns:p14="http://schemas.microsoft.com/office/powerpoint/2010/main" val="2128742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0" y="0"/>
            <a:ext cx="8686800" cy="1196975"/>
          </a:xfrm>
        </p:spPr>
        <p:txBody>
          <a:bodyPr>
            <a:normAutofit/>
          </a:bodyPr>
          <a:lstStyle/>
          <a:p>
            <a:pPr algn="l" eaLnBrk="1" hangingPunct="1"/>
            <a:r>
              <a:rPr lang="ja-JP" altLang="en-US" dirty="0" smtClean="0"/>
              <a:t>　</a:t>
            </a:r>
            <a:r>
              <a:rPr lang="ja-JP" altLang="en-US" dirty="0" smtClean="0">
                <a:solidFill>
                  <a:srgbClr val="FF0000"/>
                </a:solidFill>
              </a:rPr>
              <a:t>ナラティブ教材</a:t>
            </a:r>
            <a:r>
              <a:rPr lang="ja-JP" altLang="en-US" dirty="0" smtClean="0"/>
              <a:t>とは</a:t>
            </a:r>
          </a:p>
        </p:txBody>
      </p:sp>
      <p:sp>
        <p:nvSpPr>
          <p:cNvPr id="4099" name="コンテンツ プレースホルダ 2"/>
          <p:cNvSpPr>
            <a:spLocks noGrp="1"/>
          </p:cNvSpPr>
          <p:nvPr>
            <p:ph idx="1"/>
          </p:nvPr>
        </p:nvSpPr>
        <p:spPr>
          <a:xfrm>
            <a:off x="0" y="1412875"/>
            <a:ext cx="6858000" cy="5445125"/>
          </a:xfrm>
        </p:spPr>
        <p:txBody>
          <a:bodyPr/>
          <a:lstStyle/>
          <a:p>
            <a:pPr eaLnBrk="1" hangingPunct="1">
              <a:buFont typeface="Arial" charset="0"/>
              <a:buNone/>
            </a:pPr>
            <a:r>
              <a:rPr lang="ja-JP" altLang="en-US" dirty="0" smtClean="0"/>
              <a:t>　</a:t>
            </a:r>
            <a:endParaRPr lang="en-US" altLang="ja-JP" dirty="0" smtClean="0"/>
          </a:p>
          <a:p>
            <a:pPr eaLnBrk="1" hangingPunct="1">
              <a:buFont typeface="Arial" charset="0"/>
              <a:buNone/>
            </a:pPr>
            <a:r>
              <a:rPr lang="ja-JP" altLang="en-US" dirty="0" smtClean="0"/>
              <a:t>　患者の病いの体験を患者や家族などが自ら自分のことばで語った物語りが表現された作品であり、学習者にとってその体験の理解を促進したり、助けになる目的で看護教育などに</a:t>
            </a:r>
            <a:endParaRPr lang="en-US" altLang="ja-JP" dirty="0" smtClean="0"/>
          </a:p>
          <a:p>
            <a:pPr eaLnBrk="1" hangingPunct="1">
              <a:buFont typeface="Arial" charset="0"/>
              <a:buNone/>
            </a:pPr>
            <a:r>
              <a:rPr lang="ja-JP" altLang="en-US" dirty="0" smtClean="0"/>
              <a:t>　利用されうる形に教材化されたもの</a:t>
            </a:r>
            <a:endParaRPr lang="en-US" altLang="ja-JP" dirty="0" smtClean="0"/>
          </a:p>
          <a:p>
            <a:pPr eaLnBrk="1" hangingPunct="1">
              <a:buFont typeface="Arial" charset="0"/>
              <a:buNone/>
            </a:pPr>
            <a:r>
              <a:rPr lang="ja-JP" altLang="en-US" dirty="0" smtClean="0"/>
              <a:t>　　　　　　　　　　　　（</a:t>
            </a:r>
            <a:r>
              <a:rPr lang="ja-JP" altLang="ja-JP" dirty="0" smtClean="0"/>
              <a:t>小平・伊藤</a:t>
            </a:r>
            <a:r>
              <a:rPr lang="en-US" altLang="ja-JP" dirty="0" smtClean="0"/>
              <a:t>, 2009</a:t>
            </a:r>
            <a:r>
              <a:rPr lang="ja-JP" altLang="en-US" dirty="0" smtClean="0"/>
              <a:t>）　</a:t>
            </a:r>
          </a:p>
          <a:p>
            <a:pPr eaLnBrk="1" hangingPunct="1"/>
            <a:endParaRPr lang="ja-JP" altLang="en-US" dirty="0" smtClean="0"/>
          </a:p>
        </p:txBody>
      </p:sp>
      <p:sp>
        <p:nvSpPr>
          <p:cNvPr id="5" name="スライド番号プレースホルダ 4"/>
          <p:cNvSpPr>
            <a:spLocks noGrp="1"/>
          </p:cNvSpPr>
          <p:nvPr>
            <p:ph type="sldNum" sz="quarter" idx="12"/>
          </p:nvPr>
        </p:nvSpPr>
        <p:spPr/>
        <p:txBody>
          <a:bodyPr/>
          <a:lstStyle/>
          <a:p>
            <a:pPr>
              <a:defRPr/>
            </a:pPr>
            <a:fld id="{F5C9AB6A-AA8C-42CE-9D64-4044E44C9B12}" type="slidenum">
              <a:rPr lang="ja-JP" altLang="en-US"/>
              <a:pPr>
                <a:defRPr/>
              </a:pPr>
              <a:t>6</a:t>
            </a:fld>
            <a:endParaRPr lang="ja-JP" altLang="en-US" dirty="0"/>
          </a:p>
        </p:txBody>
      </p:sp>
      <p:pic>
        <p:nvPicPr>
          <p:cNvPr id="410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3429000"/>
            <a:ext cx="23399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8892" y="188640"/>
            <a:ext cx="2393831"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192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7234" y="116632"/>
            <a:ext cx="3408662" cy="2074242"/>
          </a:xfrm>
        </p:spPr>
        <p:txBody>
          <a:bodyPr>
            <a:noAutofit/>
          </a:bodyPr>
          <a:lstStyle/>
          <a:p>
            <a:pPr algn="l"/>
            <a:r>
              <a:rPr lang="ja-JP" altLang="en-US" sz="3600" dirty="0" smtClean="0"/>
              <a:t>ナラティブ教材による回復</a:t>
            </a:r>
            <a:r>
              <a:rPr lang="en-US" altLang="ja-JP" sz="3600" dirty="0" smtClean="0"/>
              <a:t>(</a:t>
            </a:r>
            <a:r>
              <a:rPr lang="ja-JP" altLang="en-US" sz="3600" dirty="0" smtClean="0"/>
              <a:t>リカバリー</a:t>
            </a:r>
            <a:r>
              <a:rPr lang="en-US" altLang="ja-JP" sz="3600" dirty="0" smtClean="0"/>
              <a:t>)</a:t>
            </a:r>
            <a:r>
              <a:rPr lang="ja-JP" altLang="en-US" sz="3600" dirty="0" smtClean="0"/>
              <a:t>の学び</a:t>
            </a:r>
            <a:endParaRPr kumimoji="1" lang="ja-JP" altLang="en-US" sz="3600" dirty="0"/>
          </a:p>
        </p:txBody>
      </p:sp>
      <p:sp>
        <p:nvSpPr>
          <p:cNvPr id="3" name="コンテンツ プレースホルダー 2"/>
          <p:cNvSpPr>
            <a:spLocks noGrp="1"/>
          </p:cNvSpPr>
          <p:nvPr>
            <p:ph idx="1"/>
          </p:nvPr>
        </p:nvSpPr>
        <p:spPr>
          <a:xfrm>
            <a:off x="287524" y="4149080"/>
            <a:ext cx="8236285" cy="2524522"/>
          </a:xfrm>
        </p:spPr>
        <p:txBody>
          <a:bodyPr>
            <a:normAutofit fontScale="85000" lnSpcReduction="20000"/>
          </a:bodyPr>
          <a:lstStyle/>
          <a:p>
            <a:r>
              <a:rPr lang="ja-JP" altLang="en-US" dirty="0" smtClean="0"/>
              <a:t>小平・いとう</a:t>
            </a:r>
            <a:r>
              <a:rPr lang="en-US" altLang="ja-JP" dirty="0" smtClean="0"/>
              <a:t>(2013)</a:t>
            </a:r>
            <a:r>
              <a:rPr lang="ja-JP" altLang="en-US" dirty="0" smtClean="0"/>
              <a:t>は</a:t>
            </a:r>
            <a:r>
              <a:rPr lang="ja-JP" altLang="en-US" dirty="0"/>
              <a:t>ナラティブ</a:t>
            </a:r>
            <a:r>
              <a:rPr lang="ja-JP" altLang="en-US" dirty="0" smtClean="0"/>
              <a:t>教材から「当事者視点で統合失調症を病む体験がどのようなものであるか、そして回復していく姿をも学ぶ」とした。</a:t>
            </a:r>
            <a:endParaRPr kumimoji="1" lang="en-US" altLang="ja-JP" dirty="0" smtClean="0"/>
          </a:p>
          <a:p>
            <a:r>
              <a:rPr lang="ja-JP" altLang="en-US" dirty="0" smtClean="0">
                <a:solidFill>
                  <a:srgbClr val="C00000"/>
                </a:solidFill>
              </a:rPr>
              <a:t>闘病記などから回復の語りをナラティブ教材として教育的活用することは、学生が</a:t>
            </a:r>
            <a:r>
              <a:rPr kumimoji="1" lang="ja-JP" altLang="en-US" dirty="0" smtClean="0">
                <a:solidFill>
                  <a:srgbClr val="C00000"/>
                </a:solidFill>
              </a:rPr>
              <a:t>当事者の多様な回復した姿のイメージを持ちやすくさせる意義があると考える。</a:t>
            </a:r>
            <a:endParaRPr kumimoji="1" lang="ja-JP" altLang="en-US" dirty="0">
              <a:solidFill>
                <a:srgbClr val="C00000"/>
              </a:solidFill>
            </a:endParaRPr>
          </a:p>
        </p:txBody>
      </p:sp>
      <p:pic>
        <p:nvPicPr>
          <p:cNvPr id="4" name="図 3"/>
          <p:cNvPicPr>
            <a:picLocks noChangeAspect="1"/>
          </p:cNvPicPr>
          <p:nvPr/>
        </p:nvPicPr>
        <p:blipFill>
          <a:blip r:embed="rId2"/>
          <a:stretch>
            <a:fillRect/>
          </a:stretch>
        </p:blipFill>
        <p:spPr>
          <a:xfrm>
            <a:off x="176964" y="2060848"/>
            <a:ext cx="3386924" cy="1440160"/>
          </a:xfrm>
          <a:prstGeom prst="rect">
            <a:avLst/>
          </a:prstGeom>
        </p:spPr>
      </p:pic>
      <p:pic>
        <p:nvPicPr>
          <p:cNvPr id="5" name="図 4"/>
          <p:cNvPicPr>
            <a:picLocks noChangeAspect="1"/>
          </p:cNvPicPr>
          <p:nvPr/>
        </p:nvPicPr>
        <p:blipFill>
          <a:blip r:embed="rId3"/>
          <a:stretch>
            <a:fillRect/>
          </a:stretch>
        </p:blipFill>
        <p:spPr>
          <a:xfrm>
            <a:off x="3635896" y="116632"/>
            <a:ext cx="5400600" cy="3960440"/>
          </a:xfrm>
          <a:prstGeom prst="rect">
            <a:avLst/>
          </a:prstGeom>
        </p:spPr>
      </p:pic>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7</a:t>
            </a:fld>
            <a:endParaRPr kumimoji="1" lang="ja-JP" altLang="en-US"/>
          </a:p>
        </p:txBody>
      </p:sp>
      <p:pic>
        <p:nvPicPr>
          <p:cNvPr id="7" name="図 6"/>
          <p:cNvPicPr>
            <a:picLocks noChangeAspect="1"/>
          </p:cNvPicPr>
          <p:nvPr/>
        </p:nvPicPr>
        <p:blipFill>
          <a:blip r:embed="rId4"/>
          <a:stretch>
            <a:fillRect/>
          </a:stretch>
        </p:blipFill>
        <p:spPr>
          <a:xfrm>
            <a:off x="4644008" y="1368152"/>
            <a:ext cx="806441" cy="692696"/>
          </a:xfrm>
          <a:prstGeom prst="rect">
            <a:avLst/>
          </a:prstGeom>
        </p:spPr>
      </p:pic>
      <p:pic>
        <p:nvPicPr>
          <p:cNvPr id="8" name="Picture 2" descr="http://www.japmhn.jp/images/journ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212976"/>
            <a:ext cx="775706" cy="98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41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正方形/長方形 9"/>
          <p:cNvSpPr/>
          <p:nvPr/>
        </p:nvSpPr>
        <p:spPr>
          <a:xfrm>
            <a:off x="3028950" y="1905000"/>
            <a:ext cx="450850" cy="3721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9219"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3738" y="247650"/>
            <a:ext cx="28813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フッター プレースホルダー 3"/>
          <p:cNvSpPr>
            <a:spLocks noGrp="1"/>
          </p:cNvSpPr>
          <p:nvPr>
            <p:ph type="ftr" sz="quarter" idx="11"/>
          </p:nvPr>
        </p:nvSpPr>
        <p:spPr>
          <a:xfrm>
            <a:off x="4674394" y="6626225"/>
            <a:ext cx="1345406" cy="95250"/>
          </a:xfrm>
        </p:spPr>
        <p:txBody>
          <a:bodyPr/>
          <a:lstStyle/>
          <a:p>
            <a:pPr>
              <a:defRPr/>
            </a:pPr>
            <a:endParaRPr lang="en-US" altLang="ja-JP" dirty="0"/>
          </a:p>
          <a:p>
            <a:pPr>
              <a:defRPr/>
            </a:pPr>
            <a:endParaRPr lang="ja-JP" altLang="en-US" dirty="0"/>
          </a:p>
        </p:txBody>
      </p:sp>
      <p:pic>
        <p:nvPicPr>
          <p:cNvPr id="6" name="図 5"/>
          <p:cNvPicPr>
            <a:picLocks noChangeAspect="1"/>
          </p:cNvPicPr>
          <p:nvPr/>
        </p:nvPicPr>
        <p:blipFill>
          <a:blip r:embed="rId3"/>
          <a:stretch>
            <a:fillRect/>
          </a:stretch>
        </p:blipFill>
        <p:spPr>
          <a:xfrm>
            <a:off x="152400" y="0"/>
            <a:ext cx="3708400" cy="6626225"/>
          </a:xfrm>
          <a:prstGeom prst="rect">
            <a:avLst/>
          </a:prstGeom>
          <a:effectLst>
            <a:outerShdw blurRad="50800" dist="38100" dir="5400000" algn="t" rotWithShape="0">
              <a:prstClr val="black">
                <a:alpha val="40000"/>
              </a:prstClr>
            </a:outerShdw>
          </a:effectLst>
        </p:spPr>
      </p:pic>
      <p:pic>
        <p:nvPicPr>
          <p:cNvPr id="9222"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67450" y="4216400"/>
            <a:ext cx="2724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図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4925"/>
            <a:ext cx="297180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p:cNvSpPr/>
          <p:nvPr/>
        </p:nvSpPr>
        <p:spPr>
          <a:xfrm>
            <a:off x="3028950" y="1905000"/>
            <a:ext cx="450850" cy="3721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1330564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1008112"/>
          </a:xfrm>
        </p:spPr>
        <p:txBody>
          <a:bodyPr>
            <a:normAutofit/>
          </a:bodyPr>
          <a:lstStyle/>
          <a:p>
            <a:r>
              <a:rPr lang="ja-JP" altLang="en-US" dirty="0" smtClean="0"/>
              <a:t>統合失調症闘病記</a:t>
            </a:r>
            <a:r>
              <a:rPr lang="en-US" altLang="ja-JP" dirty="0" smtClean="0">
                <a:solidFill>
                  <a:srgbClr val="FF0000"/>
                </a:solidFill>
              </a:rPr>
              <a:t>217</a:t>
            </a:r>
            <a:r>
              <a:rPr lang="ja-JP" altLang="en-US" dirty="0">
                <a:solidFill>
                  <a:srgbClr val="FF0000"/>
                </a:solidFill>
              </a:rPr>
              <a:t>冊のリスト化</a:t>
            </a:r>
            <a:endParaRPr kumimoji="1" lang="ja-JP" altLang="en-US" dirty="0">
              <a:solidFill>
                <a:srgbClr val="FF0000"/>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91055"/>
            <a:ext cx="497939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309" y="2276872"/>
            <a:ext cx="4828778" cy="4165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3" y="5063338"/>
            <a:ext cx="3753709" cy="1307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025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TotalTime>
  <Words>673</Words>
  <Application>Microsoft Office PowerPoint</Application>
  <PresentationFormat>画面に合わせる (4:3)</PresentationFormat>
  <Paragraphs>232</Paragraphs>
  <Slides>29</Slides>
  <Notes>0</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Office ​​テーマ</vt:lpstr>
      <vt:lpstr>闘病記を用いた ナラティブ教材に対する 統合失調症の回復の 学生の受けとめ方 テキストマイニング分析より 小　平　朋　江　　　いとうたけひこ  第35回日本看護科学学会学術集会 示説　　第16群　P6-16-04 第6会場（広島国際会議場 B2F コスモス） 2015年12月6日(日)　13:00～13:40</vt:lpstr>
      <vt:lpstr>問題</vt:lpstr>
      <vt:lpstr>リカバリー（WHO,2013/2014）</vt:lpstr>
      <vt:lpstr>リカバリーと闘病記・手記・当事者研究</vt:lpstr>
      <vt:lpstr>闘病記の教育的活用</vt:lpstr>
      <vt:lpstr>　ナラティブ教材とは</vt:lpstr>
      <vt:lpstr>ナラティブ教材による回復(リカバリー)の学び</vt:lpstr>
      <vt:lpstr>PowerPoint プレゼンテーション</vt:lpstr>
      <vt:lpstr>統合失調症闘病記217冊のリスト化</vt:lpstr>
      <vt:lpstr>目的</vt:lpstr>
      <vt:lpstr>方法 </vt:lpstr>
      <vt:lpstr>方法</vt:lpstr>
      <vt:lpstr>方法</vt:lpstr>
      <vt:lpstr>結果</vt:lpstr>
      <vt:lpstr>問１　闘病記に関心をもつことができた</vt:lpstr>
      <vt:lpstr>問２　闘病記は役に立った</vt:lpstr>
      <vt:lpstr>問３　他の闘病記をもっと知りたい(読みたい)</vt:lpstr>
      <vt:lpstr>結果　自由記述のテキストマイニング 単語頻度分析による上位10単語 </vt:lpstr>
      <vt:lpstr>結果　自由記述のテキストマイニング 単語頻度分析による上位10単語 </vt:lpstr>
      <vt:lpstr>結果 「生きる」に関する記述 　人生のナラティブ＝ライフストーリーの視点</vt:lpstr>
      <vt:lpstr>結果 リカバリー「内的状態」にあたる記述　</vt:lpstr>
      <vt:lpstr>結果 リカバリー「外的状態」にあたる記述　</vt:lpstr>
      <vt:lpstr>考察　学生の受けとめ</vt:lpstr>
      <vt:lpstr>考察　ナラティブ教材の有効性</vt:lpstr>
      <vt:lpstr>今後の課題</vt:lpstr>
      <vt:lpstr>関連の研究（2014・2015）</vt:lpstr>
      <vt:lpstr> 　　　　　　　　　　　　　　</vt:lpstr>
      <vt:lpstr>PowerPoint プレゼンテーション</vt:lpstr>
      <vt:lpstr>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統合失調症闘病記における回復の語りのナラティブ教材への活用   小平朋江＊1)　いとうたけひこ２） 1)聖隷クリストファー大学　2)和光大学</dc:title>
  <dc:creator>Ito</dc:creator>
  <cp:lastModifiedBy>TAKEHIKO ITO</cp:lastModifiedBy>
  <cp:revision>129</cp:revision>
  <cp:lastPrinted>2015-11-27T05:41:09Z</cp:lastPrinted>
  <dcterms:created xsi:type="dcterms:W3CDTF">2015-04-16T06:04:34Z</dcterms:created>
  <dcterms:modified xsi:type="dcterms:W3CDTF">2015-12-01T03:06:21Z</dcterms:modified>
</cp:coreProperties>
</file>